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3"/>
  </p:notesMasterIdLst>
  <p:sldIdLst>
    <p:sldId id="256" r:id="rId3"/>
    <p:sldId id="265" r:id="rId4"/>
    <p:sldId id="315" r:id="rId5"/>
    <p:sldId id="258" r:id="rId6"/>
    <p:sldId id="264" r:id="rId7"/>
    <p:sldId id="319" r:id="rId8"/>
    <p:sldId id="268" r:id="rId9"/>
    <p:sldId id="324" r:id="rId10"/>
    <p:sldId id="259" r:id="rId11"/>
    <p:sldId id="310" r:id="rId12"/>
    <p:sldId id="311" r:id="rId13"/>
    <p:sldId id="312" r:id="rId14"/>
    <p:sldId id="314" r:id="rId15"/>
    <p:sldId id="284" r:id="rId16"/>
    <p:sldId id="283" r:id="rId17"/>
    <p:sldId id="308" r:id="rId18"/>
    <p:sldId id="309" r:id="rId19"/>
    <p:sldId id="294" r:id="rId20"/>
    <p:sldId id="290" r:id="rId21"/>
    <p:sldId id="318" r:id="rId22"/>
    <p:sldId id="297" r:id="rId23"/>
    <p:sldId id="298" r:id="rId24"/>
    <p:sldId id="299" r:id="rId25"/>
    <p:sldId id="300" r:id="rId26"/>
    <p:sldId id="301" r:id="rId27"/>
    <p:sldId id="303" r:id="rId28"/>
    <p:sldId id="304" r:id="rId29"/>
    <p:sldId id="305" r:id="rId30"/>
    <p:sldId id="317" r:id="rId31"/>
    <p:sldId id="287" r:id="rId32"/>
  </p:sldIdLst>
  <p:sldSz cx="9144000" cy="5143500" type="screen16x9"/>
  <p:notesSz cx="6858000" cy="9144000"/>
  <p:embeddedFontLst>
    <p:embeddedFont>
      <p:font typeface="Bell MT" panose="02020503060305020303" pitchFamily="18" charset="0"/>
      <p:regular r:id="rId34"/>
      <p:bold r:id="rId35"/>
      <p:italic r:id="rId36"/>
    </p:embeddedFont>
    <p:embeddedFont>
      <p:font typeface="Fira Sans Extra Condensed Medium" panose="020B0604020202020204" charset="0"/>
      <p:regular r:id="rId37"/>
      <p:bold r:id="rId38"/>
      <p:italic r:id="rId39"/>
      <p:boldItalic r:id="rId40"/>
    </p:embeddedFont>
    <p:embeddedFont>
      <p:font typeface="Fira Sans Extra Condensed SemiBold" panose="020B0604020202020204" charset="0"/>
      <p:regular r:id="rId41"/>
      <p:bold r:id="rId42"/>
      <p:italic r:id="rId43"/>
      <p:boldItalic r:id="rId44"/>
    </p:embeddedFont>
    <p:embeddedFont>
      <p:font typeface="Nunito Sans"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Proxima Nova Semibold" panose="020B060402020202020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59F4"/>
    <a:srgbClr val="BCDCFC"/>
    <a:srgbClr val="2E2E2E"/>
    <a:srgbClr val="293E8D"/>
    <a:srgbClr val="FFFFFF"/>
    <a:srgbClr val="EBA3EE"/>
    <a:srgbClr val="ECA2EE"/>
    <a:srgbClr val="71CEFB"/>
    <a:srgbClr val="000000"/>
    <a:srgbClr val="FACE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55CB1-3BB2-468C-9BA5-750677971136}" v="142" dt="2023-08-01T10:29:26.104"/>
    <p1510:client id="{45481BA7-C75A-4E5F-8021-FF3EA06FB3F5}" v="4059" dt="2023-08-01T10:07:57.176"/>
    <p1510:client id="{51E84AB0-B4FB-4F61-9406-8B503E3B5AD6}" v="8" dt="2023-08-01T10:41:13.388"/>
    <p1510:client id="{68B66EBC-D85F-1742-A299-960A7F2BF3B0}" v="164" dt="2023-08-01T10:01:22.526"/>
    <p1510:client id="{ADEEEF01-FABC-4F59-A0C3-82422E4C6240}" v="1012" dt="2023-08-01T09:30:11.393"/>
  </p1510:revLst>
</p1510:revInfo>
</file>

<file path=ppt/tableStyles.xml><?xml version="1.0" encoding="utf-8"?>
<a:tblStyleLst xmlns:a="http://schemas.openxmlformats.org/drawingml/2006/main" def="{9A080195-15D6-49AC-A4AD-856444ACEFBA}">
  <a:tblStyle styleId="{9A080195-15D6-49AC-A4AD-856444ACEF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02" autoAdjust="0"/>
  </p:normalViewPr>
  <p:slideViewPr>
    <p:cSldViewPr snapToGrid="0">
      <p:cViewPr varScale="1">
        <p:scale>
          <a:sx n="105" d="100"/>
          <a:sy n="105" d="100"/>
        </p:scale>
        <p:origin x="7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9T09:43:07.841"/>
    </inkml:context>
    <inkml:brush xml:id="br0">
      <inkml:brushProperty name="width" value="0.05" units="cm"/>
      <inkml:brushProperty name="height" value="0.05" units="cm"/>
      <inkml:brushProperty name="color" value="#E71224"/>
    </inkml:brush>
  </inkml:definitions>
  <inkml:trace contextRef="#ctx0" brushRef="#br0">0 253 24575,'20'1'0,"0"1"0,0 1 0,0 1 0,25 9 0,43 7 0,-86-20 0,2 0 0,0 1 0,1-1 0,-1 1 0,1 0 0,-1 0 0,0 0 0,0 1 0,0-1 0,0 1 0,0 0 0,0 0 0,0 1 0,6 4 0,-9-4 0,-6-9 0,-9-12 0,9 7 7,0 0 1,1-1-1,0 1 0,1-1 0,0 0 0,1 0 0,-1-18 0,2-89-355,3 68-726,-2 33-5752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9T09:45:51.708"/>
    </inkml:context>
    <inkml:brush xml:id="br0">
      <inkml:brushProperty name="width" value="0.05" units="cm"/>
      <inkml:brushProperty name="height" value="0.05" units="cm"/>
      <inkml:brushProperty name="color" value="#E71224"/>
    </inkml:brush>
  </inkml:definitions>
  <inkml:trace contextRef="#ctx0" brushRef="#br0">2055 0 24575,'1'88'0,"-3"100"0,1-180 0,0-1 0,-1 0 0,0-1 0,-1 1 0,1 0 0,-1-1 0,0 1 0,-1-1 0,0 0 0,0 0 0,0 0 0,-1 0 0,1-1 0,-7 6 0,-3 1 0,-1 0 0,0 0 0,0-1 0,-21 10 0,4-7 0,1-1 0,-2-2 0,1-2 0,-2 0 0,-52 5 0,25-3 0,-474 82 0,461-80 0,4-2 0,1 3 0,1 3 0,-82 31 0,-25 10 0,36-14 0,113-34 0,0 0 0,1 3 0,-33 19 0,47-24 0,-1 1 0,1-1 0,0 2 0,1-1 0,0 2 0,1-1 0,0 1 0,-11 18 0,-5 11 0,19-32 0,-1 1 0,2 0 0,-1 0 0,1 1 0,1 0 0,-1 0 0,2 0 0,-1 0 0,2 1 0,-1-1 0,-1 15 0,6 229 0,-1-242 0,1 0 0,0 0 0,1-1 0,1 1 0,-1-1 0,2 0 0,-1 0 0,2 0 0,-1-1 0,2 0 0,7 11 0,4 8 0,-11-19 0,0-1 0,0 0 0,1 0 0,13 10 0,20 24 0,69 101 0,-69-70-1365,-33-65-5461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9T09:43:02.014"/>
    </inkml:context>
    <inkml:brush xml:id="br0">
      <inkml:brushProperty name="width" value="0.05" units="cm"/>
      <inkml:brushProperty name="height" value="0.05" units="cm"/>
      <inkml:brushProperty name="color" value="#E71224"/>
    </inkml:brush>
  </inkml:definitions>
  <inkml:trace contextRef="#ctx0" brushRef="#br0">61 0 24575,'7'0'0,"1"1"0,-1 0 0,1 1 0,-1-1 0,0 1 0,0 1 0,0-1 0,0 1 0,11 7 0,6 5 0,27 22 0,-19-13 0,-17-14 0,-9-6 0,0 0 0,0 0 0,0 1 0,-1 0 0,7 6 0,-11-10 0,0 0 0,-1 1 0,1-1 0,0 0 0,0 1 0,-1-1 0,1 0 0,0 1 0,-1-1 0,0 1 0,1-1 0,-1 1 0,0-1 0,0 1 0,1-1 0,-1 1 0,0 0 0,-1-1 0,1 1 0,0-1 0,0 1 0,-1-1 0,1 1 0,-1-1 0,1 0 0,-1 1 0,0-1 0,1 1 0,-3 1 0,-3 5 0,0-1 0,0 0 0,-1 0 0,0 0 0,-1-1 0,-10 7 0,-27 24 0,35-27 0,-1 0 0,-1-2 0,1 1 0,-2-1 0,-15 7 0,12-6 0,0 1 0,-21 16 0,3-2-1365,17-16-5461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9T09:46:06.641"/>
    </inkml:context>
    <inkml:brush xml:id="br0">
      <inkml:brushProperty name="width" value="0.05" units="cm"/>
      <inkml:brushProperty name="height" value="0.05" units="cm"/>
      <inkml:brushProperty name="color" value="#E71224"/>
    </inkml:brush>
  </inkml:definitions>
  <inkml:trace contextRef="#ctx0" brushRef="#br0">978 0 24575,'0'77'0,"-3"162"0,-1-181 0,-2-1 0,-16 65 0,13-92 0,-1 0 0,-1 0 0,-1-1 0,-32 51 0,-80 100 0,54-93 0,-5-2 0,-128 112 0,95-92 0,-41 45 0,134-135 0,10-8 0,0 0 0,1 0 0,-1 1 0,1-1 0,1 1 0,-4 8 0,-15 29 0,14-30 0,0 0 0,1 0 0,1 0 0,0 1 0,2 0 0,-1 0 0,2 0 0,-3 22 0,3 0 0,2 1 0,4 58 0,1-54 0,1 0 0,2-1 0,13 46 0,-14-73 0,0 0 0,1 0 0,1-1 0,0 0 0,1 0 0,11 13 0,71 72 0,-44-51 0,-40-41 0,0 0 0,1-1 0,-1-1 0,1 1 0,1-1 0,-1 0 0,1-1 0,10 4 0,76 21 0,-86-27 0,15 4 0,59 20 0,-52-16 0,0-1 0,1-1 0,42 4 0,54 13 0,-97-18 0,1-2 0,-1 0 0,1-3 0,0-1 0,38-3 0,63 4 0,-123-1-151,-1 0-1,1 1 0,-1 1 0,1-1 1,-1 1-1,0 1 0,-1 0 1,14 8-1,-6-1-6674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1034e70190a_0_2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1034e70190a_0_2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MY">
                <a:effectLst/>
                <a:latin typeface="Helvetica Neue" panose="02000503000000020004" pitchFamily="2" charset="0"/>
              </a:rPr>
              <a:t>We have included 2 routers in our campus network design, which are the border router and the main router. </a:t>
            </a:r>
          </a:p>
          <a:p>
            <a:r>
              <a:rPr lang="en-MY">
                <a:effectLst/>
                <a:latin typeface="Helvetica Neue" panose="02000503000000020004" pitchFamily="2" charset="0"/>
              </a:rPr>
              <a:t>Border router link DNS server and web server and it enables the communication between internal network and external server. </a:t>
            </a:r>
          </a:p>
          <a:p>
            <a:r>
              <a:rPr lang="en-MY">
                <a:effectLst/>
                <a:latin typeface="Helvetica Neue" panose="02000503000000020004" pitchFamily="2" charset="0"/>
              </a:rPr>
              <a:t>While the main router link DSL modem and all workstations, and it also act as an internal gateway for internal network.</a:t>
            </a: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034e70190a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034e70190a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MY">
                <a:effectLst/>
                <a:latin typeface="Helvetica Neue" panose="02000503000000020004" pitchFamily="2" charset="0"/>
              </a:rPr>
              <a:t>Default gateway is set at both the border router and main router.</a:t>
            </a:r>
          </a:p>
          <a:p>
            <a:r>
              <a:rPr lang="en-MY">
                <a:effectLst/>
                <a:latin typeface="Helvetica Neue" panose="02000503000000020004" pitchFamily="2" charset="0"/>
              </a:rPr>
              <a:t>This is the screenshot of us setting up default gateway at the border router.</a:t>
            </a:r>
          </a:p>
          <a:p>
            <a:r>
              <a:rPr lang="en-MY">
                <a:effectLst/>
                <a:latin typeface="Helvetica Neue" panose="02000503000000020004" pitchFamily="2" charset="0"/>
              </a:rPr>
              <a:t>Setting up default gateway at border router enables the communication between the internal campus network and the external network such as the Internet.</a:t>
            </a:r>
          </a:p>
          <a:p>
            <a:r>
              <a:rPr lang="en-MY">
                <a:effectLst/>
                <a:latin typeface="Helvetica Neue" panose="02000503000000020004" pitchFamily="2" charset="0"/>
              </a:rPr>
              <a:t>The internet traffic is first filtered before reaching the central campus network, which provides isolation between the internal network and external network for security purpose. </a:t>
            </a:r>
          </a:p>
          <a:p>
            <a:r>
              <a:rPr lang="en-MY">
                <a:effectLst/>
                <a:latin typeface="Helvetica Neue" panose="02000503000000020004" pitchFamily="2" charset="0"/>
              </a:rPr>
              <a:t>It can also help in offloading internet-bound traffic, as well as improving overall network performance.</a:t>
            </a:r>
            <a:br>
              <a:rPr lang="en-MY">
                <a:effectLst/>
                <a:latin typeface="Helvetica Neue" panose="02000503000000020004" pitchFamily="2" charset="0"/>
              </a:rPr>
            </a:br>
            <a:endParaRPr lang="en-MY">
              <a:effectLst/>
              <a:latin typeface="Helvetica Neue" panose="02000503000000020004" pitchFamily="2" charset="0"/>
            </a:endParaRPr>
          </a:p>
          <a:p>
            <a:pPr marL="0" lvl="0" indent="0" rtl="0">
              <a:spcBef>
                <a:spcPts val="0"/>
              </a:spcBef>
              <a:spcAft>
                <a:spcPts val="0"/>
              </a:spcAft>
              <a:buFont typeface="Arial" panose="020B0604020202020204" pitchFamily="34" charset="0"/>
              <a:buNone/>
            </a:pPr>
            <a:endParaRPr lang="en-US" sz="1100">
              <a:solidFill>
                <a:srgbClr val="293E8D"/>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034e70190a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034e70190a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MY" sz="3200">
                <a:effectLst/>
                <a:latin typeface="Helvetica Neue" panose="02000503000000020004" pitchFamily="2" charset="0"/>
              </a:rPr>
              <a:t>Then to make our routers start automatically after rebooting, we used the copy running-config </a:t>
            </a:r>
            <a:r>
              <a:rPr lang="en-MY" sz="3200" err="1">
                <a:effectLst/>
                <a:latin typeface="Helvetica Neue" panose="02000503000000020004" pitchFamily="2" charset="0"/>
              </a:rPr>
              <a:t>startup</a:t>
            </a:r>
            <a:r>
              <a:rPr lang="en-MY" sz="3200">
                <a:effectLst/>
                <a:latin typeface="Helvetica Neue" panose="02000503000000020004" pitchFamily="2" charset="0"/>
              </a:rPr>
              <a:t>-config command to save the running configuration to the </a:t>
            </a:r>
            <a:r>
              <a:rPr lang="en-MY" sz="3200" err="1">
                <a:effectLst/>
                <a:latin typeface="Helvetica Neue" panose="02000503000000020004" pitchFamily="2" charset="0"/>
              </a:rPr>
              <a:t>startup</a:t>
            </a:r>
            <a:r>
              <a:rPr lang="en-MY" sz="3200">
                <a:effectLst/>
                <a:latin typeface="Helvetica Neue" panose="02000503000000020004" pitchFamily="2" charset="0"/>
              </a:rPr>
              <a:t> file on the non-volatile random-access memory (NVRAM) after finishing all configurations. </a:t>
            </a:r>
          </a:p>
          <a:p>
            <a:r>
              <a:rPr lang="en-MY" sz="3200">
                <a:effectLst/>
                <a:latin typeface="Helvetica Neue" panose="02000503000000020004" pitchFamily="2" charset="0"/>
              </a:rPr>
              <a:t>After this procedure, the routers would maintain their configuration settings even after a restart or power cut.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MY" sz="1800">
              <a:effectLst/>
              <a:latin typeface="Times New Roman" panose="02020603050405020304" pitchFamily="18" charset="0"/>
              <a:ea typeface="Malgun Gothic" panose="020B0503020000020004" pitchFamily="34" charset="-127"/>
            </a:endParaRPr>
          </a:p>
        </p:txBody>
      </p:sp>
    </p:spTree>
    <p:extLst>
      <p:ext uri="{BB962C8B-B14F-4D97-AF65-F5344CB8AC3E}">
        <p14:creationId xmlns:p14="http://schemas.microsoft.com/office/powerpoint/2010/main" val="423674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034e70190a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034e70190a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MY">
                <a:effectLst/>
                <a:latin typeface="Helvetica Neue" panose="02000503000000020004" pitchFamily="2" charset="0"/>
              </a:rPr>
              <a:t>Last but not least, we have also implemented dynamic routing to both the routers by enabling routing information protocol (RIP) in the network.</a:t>
            </a:r>
          </a:p>
          <a:p>
            <a:r>
              <a:rPr lang="en-MY">
                <a:effectLst/>
                <a:latin typeface="Helvetica Neue" panose="02000503000000020004" pitchFamily="2" charset="0"/>
              </a:rPr>
              <a:t>This is the screenshot showing the process of implementing dynamic routing to the border router.</a:t>
            </a:r>
          </a:p>
          <a:p>
            <a:r>
              <a:rPr lang="en-MY">
                <a:effectLst/>
                <a:latin typeface="Helvetica Neue" panose="02000503000000020004" pitchFamily="2" charset="0"/>
              </a:rPr>
              <a:t>Dynamic routing helps to handle large and complex network efficiently.</a:t>
            </a:r>
          </a:p>
          <a:p>
            <a:r>
              <a:rPr lang="en-MY">
                <a:effectLst/>
                <a:latin typeface="Helvetica Neue" panose="02000503000000020004" pitchFamily="2" charset="0"/>
              </a:rPr>
              <a:t>RIP router adapt to changes in the network topology automatically.</a:t>
            </a:r>
          </a:p>
          <a:p>
            <a:r>
              <a:rPr lang="en-MY">
                <a:effectLst/>
                <a:latin typeface="Helvetica Neue" panose="02000503000000020004" pitchFamily="2" charset="0"/>
              </a:rPr>
              <a:t>If there are network changes, RIP router exchange routing information and update the routing table accordingly.</a:t>
            </a:r>
          </a:p>
          <a:p>
            <a:r>
              <a:rPr lang="en-MY">
                <a:effectLst/>
                <a:latin typeface="Helvetica Neue" panose="02000503000000020004" pitchFamily="2" charset="0"/>
              </a:rPr>
              <a:t>By continuously exchanging routing information, RIP routers can calculate the best and shortest path and eventually choose the most optimal path for data transmission. </a:t>
            </a:r>
          </a:p>
          <a:p>
            <a:pPr marL="0" lvl="0" indent="0" algn="l" rtl="0">
              <a:spcBef>
                <a:spcPts val="0"/>
              </a:spcBef>
              <a:spcAft>
                <a:spcPts val="0"/>
              </a:spcAft>
              <a:buNone/>
            </a:pPr>
            <a:r>
              <a:rPr lang="en-US"/>
              <a:t> </a:t>
            </a:r>
          </a:p>
        </p:txBody>
      </p:sp>
    </p:spTree>
    <p:extLst>
      <p:ext uri="{BB962C8B-B14F-4D97-AF65-F5344CB8AC3E}">
        <p14:creationId xmlns:p14="http://schemas.microsoft.com/office/powerpoint/2010/main" val="900137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37236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64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ecae1ce14a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ecae1ce14a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Can use packet tracer to show this </a:t>
            </a:r>
          </a:p>
          <a:p>
            <a:pPr marL="0" lvl="0" indent="0" algn="l" rtl="0">
              <a:spcBef>
                <a:spcPts val="0"/>
              </a:spcBef>
              <a:spcAft>
                <a:spcPts val="0"/>
              </a:spcAft>
              <a:buNone/>
            </a:pPr>
            <a:endParaRPr lang="en-US"/>
          </a:p>
          <a:p>
            <a:pPr marL="0" lvl="0" indent="0" algn="l" rtl="0">
              <a:spcBef>
                <a:spcPts val="0"/>
              </a:spcBef>
              <a:spcAft>
                <a:spcPts val="0"/>
              </a:spcAft>
              <a:buNone/>
            </a:pPr>
            <a:r>
              <a:rPr lang="en-US"/>
              <a:t>This is the overview of our campus network design. Our network encompass 3 different buildings such as SC, SU, SIS. </a:t>
            </a:r>
          </a:p>
          <a:p>
            <a:pPr marL="0" lvl="0" indent="0" algn="l" rtl="0">
              <a:spcBef>
                <a:spcPts val="0"/>
              </a:spcBef>
              <a:spcAft>
                <a:spcPts val="0"/>
              </a:spcAft>
              <a:buNone/>
            </a:pPr>
            <a:r>
              <a:rPr lang="en-US"/>
              <a:t>In each of these building exists 4 different VLANs labeled in different colors such as Finance, HR, Marketing and Registry. </a:t>
            </a:r>
          </a:p>
          <a:p>
            <a:pPr marL="0" lvl="0" indent="0" algn="l" rtl="0">
              <a:spcBef>
                <a:spcPts val="0"/>
              </a:spcBef>
              <a:spcAft>
                <a:spcPts val="0"/>
              </a:spcAft>
              <a:buNone/>
            </a:pPr>
            <a:r>
              <a:rPr lang="en-US"/>
              <a:t>The reason why we use VLANs is to</a:t>
            </a:r>
            <a:r>
              <a:rPr lang="en-GB" sz="1800">
                <a:effectLst/>
                <a:latin typeface="Times New Roman" panose="02020603050405020304" pitchFamily="18" charset="0"/>
                <a:ea typeface="Malgun Gothic" panose="020B0503020000020004" pitchFamily="34" charset="-127"/>
              </a:rPr>
              <a:t> isolate network traffic, and categorize devices into their distinct virtual networks based on their department or purpose.</a:t>
            </a:r>
          </a:p>
          <a:p>
            <a:pPr marL="0" lvl="0" indent="0" algn="l" rtl="0">
              <a:spcBef>
                <a:spcPts val="0"/>
              </a:spcBef>
              <a:spcAft>
                <a:spcPts val="0"/>
              </a:spcAft>
              <a:buNone/>
            </a:pPr>
            <a:endParaRPr lang="en-GB" sz="1800">
              <a:effectLst/>
              <a:latin typeface="Times New Roman" panose="02020603050405020304" pitchFamily="18" charset="0"/>
              <a:ea typeface="Malgun Gothic" panose="020B0503020000020004" pitchFamily="34" charset="-127"/>
            </a:endParaRP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16555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4aa40c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*think no need this*</a:t>
            </a:r>
          </a:p>
          <a:p>
            <a:pPr marL="0" lvl="0" indent="0" algn="l" rtl="0">
              <a:spcBef>
                <a:spcPts val="0"/>
              </a:spcBef>
              <a:spcAft>
                <a:spcPts val="0"/>
              </a:spcAft>
              <a:buNone/>
            </a:pPr>
            <a:endParaRPr lang="en-US"/>
          </a:p>
          <a:p>
            <a:pPr marL="0" lvl="0" indent="0" algn="l" rtl="0">
              <a:spcBef>
                <a:spcPts val="0"/>
              </a:spcBef>
              <a:spcAft>
                <a:spcPts val="0"/>
              </a:spcAft>
              <a:buNone/>
            </a:pPr>
            <a:r>
              <a:rPr lang="en-US"/>
              <a:t>If we take a closer look, the VLANs, IP address and default gateways of all departments are configured accordingly.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034e70190a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034e70190a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core of our design is actually an inter VLAN routing technique, known as router on a stick.</a:t>
            </a:r>
          </a:p>
          <a:p>
            <a:pPr marL="0" lvl="0" indent="0" algn="l" rtl="0">
              <a:spcBef>
                <a:spcPts val="0"/>
              </a:spcBef>
              <a:spcAft>
                <a:spcPts val="0"/>
              </a:spcAft>
              <a:buNone/>
            </a:pPr>
            <a:r>
              <a:rPr lang="en-US"/>
              <a:t>This technique </a:t>
            </a:r>
            <a:r>
              <a:rPr lang="en-GB" sz="1800">
                <a:effectLst/>
                <a:latin typeface="Times New Roman" panose="02020603050405020304" pitchFamily="18" charset="0"/>
                <a:ea typeface="Malgun Gothic" panose="020B0503020000020004" pitchFamily="34" charset="-127"/>
              </a:rPr>
              <a:t>allows VLANs to communicate using a single physical interface on the main router. </a:t>
            </a:r>
          </a:p>
          <a:p>
            <a:pPr marL="0" lvl="0" indent="0" algn="l" rtl="0">
              <a:spcBef>
                <a:spcPts val="0"/>
              </a:spcBef>
              <a:spcAft>
                <a:spcPts val="0"/>
              </a:spcAft>
              <a:buNone/>
            </a:pPr>
            <a:r>
              <a:rPr lang="en-GB" sz="1800">
                <a:effectLst/>
                <a:latin typeface="Times New Roman" panose="02020603050405020304" pitchFamily="18" charset="0"/>
                <a:ea typeface="Malgun Gothic" panose="020B0503020000020004" pitchFamily="34" charset="-127"/>
              </a:rPr>
              <a:t>Whereas the sub-interfaces corresponding to each VLANs are configured on the main router's interface through dynamic routing.</a:t>
            </a:r>
          </a:p>
          <a:p>
            <a:pPr marL="0" lvl="0" indent="0" algn="l" rtl="0">
              <a:spcBef>
                <a:spcPts val="0"/>
              </a:spcBef>
              <a:spcAft>
                <a:spcPts val="0"/>
              </a:spcAft>
              <a:buNone/>
            </a:pPr>
            <a:endParaRPr lang="en-GB" sz="1800">
              <a:effectLst/>
              <a:latin typeface="Times New Roman" panose="02020603050405020304" pitchFamily="18" charset="0"/>
              <a:ea typeface="Malgun Gothic" panose="020B0503020000020004" pitchFamily="34" charset="-127"/>
            </a:endParaRPr>
          </a:p>
          <a:p>
            <a:pPr marL="0" lvl="0" indent="0" algn="l" rtl="0">
              <a:spcBef>
                <a:spcPts val="0"/>
              </a:spcBef>
              <a:spcAft>
                <a:spcPts val="0"/>
              </a:spcAft>
              <a:buNone/>
            </a:pPr>
            <a:endParaRPr lang="en-GB" sz="1800">
              <a:effectLst/>
              <a:latin typeface="Times New Roman" panose="02020603050405020304" pitchFamily="18" charset="0"/>
              <a:ea typeface="Malgun Gothic" panose="020B0503020000020004" pitchFamily="34" charset="-127"/>
            </a:endParaRPr>
          </a:p>
          <a:p>
            <a:pPr marL="0" lvl="0" indent="0" algn="l" rtl="0">
              <a:spcBef>
                <a:spcPts val="0"/>
              </a:spcBef>
              <a:spcAft>
                <a:spcPts val="0"/>
              </a:spcAft>
              <a:buNone/>
            </a:pPr>
            <a:r>
              <a:rPr lang="en-GB" sz="1800">
                <a:effectLst/>
                <a:latin typeface="Times New Roman" panose="02020603050405020304" pitchFamily="18" charset="0"/>
                <a:ea typeface="Malgun Gothic" panose="020B0503020000020004" pitchFamily="34" charset="-127"/>
              </a:rPr>
              <a:t>However, we do acknowledge a major drawback in this method, where it is very dependent on the main router. In a sense where if the main router experience failure or becomes unavailable, the entire network connectivity will be disrupted. </a:t>
            </a:r>
          </a:p>
          <a:p>
            <a:pPr marL="0" lvl="0" indent="0" algn="l" rtl="0">
              <a:spcBef>
                <a:spcPts val="0"/>
              </a:spcBef>
              <a:spcAft>
                <a:spcPts val="0"/>
              </a:spcAft>
              <a:buNone/>
            </a:pPr>
            <a:r>
              <a:rPr lang="en-GB" sz="1800">
                <a:effectLst/>
                <a:latin typeface="Times New Roman" panose="02020603050405020304" pitchFamily="18" charset="0"/>
                <a:ea typeface="Malgun Gothic" panose="020B0503020000020004" pitchFamily="34" charset="-127"/>
              </a:rPr>
              <a:t>This is because the main router is to route the packets between networks and also the external network will be impacted. </a:t>
            </a:r>
          </a:p>
          <a:p>
            <a:pPr marL="0" lvl="0" indent="0" algn="l" rtl="0">
              <a:spcBef>
                <a:spcPts val="0"/>
              </a:spcBef>
              <a:spcAft>
                <a:spcPts val="0"/>
              </a:spcAft>
              <a:buNone/>
            </a:pPr>
            <a:endParaRPr lang="en-GB" sz="1800">
              <a:effectLst/>
              <a:latin typeface="Times New Roman" panose="02020603050405020304" pitchFamily="18" charset="0"/>
              <a:ea typeface="Malgun Gothic" panose="020B0503020000020004" pitchFamily="34" charset="-127"/>
            </a:endParaRPr>
          </a:p>
          <a:p>
            <a:pPr marL="0" lvl="0" indent="0" algn="l" rtl="0">
              <a:spcBef>
                <a:spcPts val="0"/>
              </a:spcBef>
              <a:spcAft>
                <a:spcPts val="0"/>
              </a:spcAft>
              <a:buNone/>
            </a:pPr>
            <a:r>
              <a:rPr lang="en-GB" sz="1800">
                <a:effectLst/>
                <a:latin typeface="Times New Roman" panose="02020603050405020304" pitchFamily="18" charset="0"/>
                <a:ea typeface="Malgun Gothic" panose="020B0503020000020004" pitchFamily="34" charset="-127"/>
              </a:rPr>
              <a:t>Nevertheless, we still chose to go with this design considering the factors of cost efficiency and scalability if the campus decided to add more buildings or offices, where we can just configure at the main router, and modify or add more VLANs.</a:t>
            </a:r>
            <a:endParaRPr lang="en-GB" sz="1800" strike="sngStrike">
              <a:effectLst/>
              <a:latin typeface="Times New Roman" panose="02020603050405020304" pitchFamily="18" charset="0"/>
              <a:ea typeface="Malgun Gothic" panose="020B0503020000020004" pitchFamily="34"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design is actually a representation of an extended star topology. </a:t>
            </a:r>
          </a:p>
          <a:p>
            <a:pPr marL="0" lvl="0" indent="0" algn="l" rtl="0">
              <a:spcBef>
                <a:spcPts val="0"/>
              </a:spcBef>
              <a:spcAft>
                <a:spcPts val="0"/>
              </a:spcAft>
              <a:buNone/>
            </a:pPr>
            <a:r>
              <a:rPr lang="en-US"/>
              <a:t>Where the central switch of each of the star topology is connected to the main switch and this main switch will be connected to our main router.</a:t>
            </a:r>
          </a:p>
          <a:p>
            <a:pPr marL="0" lvl="0" indent="0" algn="l" rtl="0">
              <a:spcBef>
                <a:spcPts val="0"/>
              </a:spcBef>
              <a:spcAft>
                <a:spcPts val="0"/>
              </a:spcAft>
              <a:buNone/>
            </a:pPr>
            <a:endParaRPr lang="en-US"/>
          </a:p>
          <a:p>
            <a:pPr marL="0" lvl="0" indent="0" algn="l" rtl="0">
              <a:spcBef>
                <a:spcPts val="0"/>
              </a:spcBef>
              <a:spcAft>
                <a:spcPts val="0"/>
              </a:spcAft>
              <a:buNone/>
            </a:pPr>
            <a:r>
              <a:rPr lang="en-US"/>
              <a:t>(for </a:t>
            </a:r>
            <a:r>
              <a:rPr lang="en-US" err="1"/>
              <a:t>qna</a:t>
            </a:r>
            <a:r>
              <a:rPr lang="en-US"/>
              <a:t> only)</a:t>
            </a:r>
          </a:p>
          <a:p>
            <a:pPr marL="0" lvl="0" indent="0" algn="l" rtl="0">
              <a:spcBef>
                <a:spcPts val="0"/>
              </a:spcBef>
              <a:spcAft>
                <a:spcPts val="0"/>
              </a:spcAft>
              <a:buNone/>
            </a:pPr>
            <a:r>
              <a:rPr lang="en-US"/>
              <a:t>Better performance : compared to bus topology, </a:t>
            </a:r>
            <a:r>
              <a:rPr lang="en-US" b="0" i="0">
                <a:solidFill>
                  <a:srgbClr val="273239"/>
                </a:solidFill>
                <a:effectLst/>
                <a:latin typeface="Nunito Sans" panose="020F0502020204030204" pitchFamily="2" charset="0"/>
              </a:rPr>
              <a:t>because there is no unnecessary transmission of a message in the network. The message is transferred only between the source node, a central hub, and the destination node.</a:t>
            </a:r>
          </a:p>
          <a:p>
            <a:pPr marL="0" lvl="0" indent="0" algn="l" rtl="0">
              <a:spcBef>
                <a:spcPts val="0"/>
              </a:spcBef>
              <a:spcAft>
                <a:spcPts val="0"/>
              </a:spcAft>
              <a:buNone/>
            </a:pPr>
            <a:endParaRPr lang="en-US" b="0" i="0">
              <a:solidFill>
                <a:srgbClr val="273239"/>
              </a:solidFill>
              <a:effectLst/>
              <a:latin typeface="Nunito Sans" panose="020F0502020204030204" pitchFamily="2" charset="0"/>
            </a:endParaRPr>
          </a:p>
          <a:p>
            <a:pPr marL="0" lvl="0" indent="0" algn="l" rtl="0">
              <a:spcBef>
                <a:spcPts val="0"/>
              </a:spcBef>
              <a:spcAft>
                <a:spcPts val="0"/>
              </a:spcAft>
              <a:buNone/>
            </a:pPr>
            <a:r>
              <a:rPr lang="en-US" b="0" i="0">
                <a:solidFill>
                  <a:srgbClr val="273239"/>
                </a:solidFill>
                <a:effectLst/>
                <a:latin typeface="Nunito Sans" panose="020F0502020204030204" pitchFamily="2" charset="0"/>
              </a:rPr>
              <a:t>Easier Maintenance or trouble shooting: </a:t>
            </a:r>
            <a:r>
              <a:rPr lang="en-US"/>
              <a:t>Each host is connected to the central device with its own wire. If there is a problem with that cable, only that host is affected. The rest of the network remains operational. </a:t>
            </a:r>
            <a:endParaRPr lang="en-US" b="0" i="0">
              <a:solidFill>
                <a:srgbClr val="273239"/>
              </a:solidFill>
              <a:effectLst/>
              <a:latin typeface="Nunito Sans" panose="020F0502020204030204" pitchFamily="2" charset="0"/>
            </a:endParaRPr>
          </a:p>
        </p:txBody>
      </p:sp>
    </p:spTree>
    <p:extLst>
      <p:ext uri="{BB962C8B-B14F-4D97-AF65-F5344CB8AC3E}">
        <p14:creationId xmlns:p14="http://schemas.microsoft.com/office/powerpoint/2010/main" val="346185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034e70190a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slide also no need*</a:t>
            </a:r>
          </a:p>
          <a:p>
            <a:pPr marL="0" lvl="0" indent="0" algn="l" rtl="0">
              <a:spcBef>
                <a:spcPts val="0"/>
              </a:spcBef>
              <a:spcAft>
                <a:spcPts val="0"/>
              </a:spcAft>
              <a:buNone/>
            </a:pPr>
            <a:r>
              <a:rPr lang="en-US"/>
              <a:t>Next, I will move on to the first feature of our design which is accessing the external network. </a:t>
            </a:r>
          </a:p>
          <a:p>
            <a:pPr marL="0" lvl="0" indent="0" algn="l" rtl="0">
              <a:spcBef>
                <a:spcPts val="0"/>
              </a:spcBef>
              <a:spcAft>
                <a:spcPts val="0"/>
              </a:spcAft>
              <a:buNone/>
            </a:pPr>
            <a:r>
              <a:rPr lang="en-US"/>
              <a:t>(move to cisco)</a:t>
            </a:r>
          </a:p>
          <a:p>
            <a:pPr marL="0" lvl="0" indent="0" algn="l" rtl="0">
              <a:spcBef>
                <a:spcPts val="0"/>
              </a:spcBef>
              <a:spcAft>
                <a:spcPts val="0"/>
              </a:spcAft>
              <a:buNone/>
            </a:pPr>
            <a:endParaRPr lang="en-US"/>
          </a:p>
          <a:p>
            <a:pPr marL="0" lvl="0" indent="0" algn="l" rtl="0">
              <a:spcBef>
                <a:spcPts val="0"/>
              </a:spcBef>
              <a:spcAft>
                <a:spcPts val="0"/>
              </a:spcAft>
              <a:buNone/>
            </a:pPr>
            <a:r>
              <a:rPr lang="en-US"/>
              <a:t>The infrastructure to implement a network access is like this, where our main router is connected to a cloud-based service that symbolizes the internet, through a DSL line. Then packets will be routed by the border router which connects to the external network. </a:t>
            </a:r>
          </a:p>
          <a:p>
            <a:pPr marL="0" lvl="0" indent="0" algn="l" rtl="0">
              <a:spcBef>
                <a:spcPts val="0"/>
              </a:spcBef>
              <a:spcAft>
                <a:spcPts val="0"/>
              </a:spcAft>
              <a:buNone/>
            </a:pPr>
            <a:endParaRPr lang="en-US"/>
          </a:p>
          <a:p>
            <a:pPr marL="0" lvl="0" indent="0" algn="l" rtl="0">
              <a:spcBef>
                <a:spcPts val="0"/>
              </a:spcBef>
              <a:spcAft>
                <a:spcPts val="0"/>
              </a:spcAft>
              <a:buNone/>
            </a:pPr>
            <a:r>
              <a:rPr lang="en-US"/>
              <a:t>(demo)</a:t>
            </a:r>
          </a:p>
          <a:p>
            <a:pPr marL="0" lvl="0" indent="0" algn="l" rtl="0">
              <a:spcBef>
                <a:spcPts val="0"/>
              </a:spcBef>
              <a:spcAft>
                <a:spcPts val="0"/>
              </a:spcAft>
              <a:buNone/>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1034e70190a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1034e70190a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second feature of our campus network is network isolation. This is can be achieved by creating VLANs using private IP addresses within our network. This approach is beneficial as we can hide internal devices from the internet, preventing it from being hacked and thus improving security. Also, since the traffic only stays within the local network, it can also increase performance and enhance privacy. The network connecting to the ISP would then become the public network. This provides the internal network with direct internet accessibility.</a:t>
            </a:r>
          </a:p>
        </p:txBody>
      </p:sp>
    </p:spTree>
    <p:extLst>
      <p:ext uri="{BB962C8B-B14F-4D97-AF65-F5344CB8AC3E}">
        <p14:creationId xmlns:p14="http://schemas.microsoft.com/office/powerpoint/2010/main" val="204230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a:effectLst/>
                <a:latin typeface="Times New Roman" panose="02020603050405020304" pitchFamily="18" charset="0"/>
                <a:ea typeface="Malgun Gothic" panose="020B0503020000020004" pitchFamily="34" charset="-127"/>
              </a:rPr>
              <a:t>Another feature of our network is the use of classless IP addressing. This is implemented in the network address of our VLANs. By having this, we can </a:t>
            </a:r>
            <a:r>
              <a:rPr lang="en-US" sz="1100">
                <a:effectLst/>
                <a:latin typeface="Times New Roman" panose="02020603050405020304" pitchFamily="18" charset="0"/>
                <a:ea typeface="Malgun Gothic" panose="020B0503020000020004" pitchFamily="34" charset="-127"/>
              </a:rPr>
              <a:t>maximize the efficient use of IP addresses, so that there won’t be any address space being wasted. Another thing is that </a:t>
            </a:r>
            <a:r>
              <a:rPr lang="en-GB" sz="1100">
                <a:effectLst/>
                <a:latin typeface="Times New Roman" panose="02020603050405020304" pitchFamily="18" charset="0"/>
                <a:ea typeface="Malgun Gothic" panose="020B0503020000020004" pitchFamily="34" charset="-127"/>
              </a:rPr>
              <a:t>This approach allows for optimized address allocation within each department and at the same time accommodating for future growth and scalability requirements as </a:t>
            </a:r>
            <a:r>
              <a:rPr lang="en-US" sz="1100">
                <a:effectLst/>
                <a:latin typeface="Times New Roman" panose="02020603050405020304" pitchFamily="18" charset="0"/>
                <a:ea typeface="Malgun Gothic" panose="020B0503020000020004" pitchFamily="34" charset="-127"/>
              </a:rPr>
              <a:t>more and more devices go online in the future.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effectLst/>
              <a:latin typeface="Times New Roman" panose="02020603050405020304" pitchFamily="18"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Next, I will demo the </a:t>
            </a:r>
            <a:r>
              <a:rPr lang="en-US" sz="1100" err="1">
                <a:effectLst/>
                <a:latin typeface="Times New Roman" panose="02020603050405020304" pitchFamily="18" charset="0"/>
                <a:ea typeface="Malgun Gothic" panose="020B0503020000020004" pitchFamily="34" charset="-127"/>
              </a:rPr>
              <a:t>intervlan</a:t>
            </a:r>
            <a:r>
              <a:rPr lang="en-US" sz="1100">
                <a:effectLst/>
                <a:latin typeface="Times New Roman" panose="02020603050405020304" pitchFamily="18" charset="0"/>
                <a:ea typeface="Malgun Gothic" panose="020B0503020000020004" pitchFamily="34" charset="-127"/>
              </a:rPr>
              <a:t> connectivity along with their ping results.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I will be testing out 4 scenarios and will be using this PC as the reference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The first test is same </a:t>
            </a:r>
            <a:r>
              <a:rPr lang="en-US" sz="1100" err="1">
                <a:effectLst/>
                <a:latin typeface="Times New Roman" panose="02020603050405020304" pitchFamily="18" charset="0"/>
                <a:ea typeface="Malgun Gothic" panose="020B0503020000020004" pitchFamily="34" charset="-127"/>
              </a:rPr>
              <a:t>vlan</a:t>
            </a:r>
            <a:r>
              <a:rPr lang="en-US" sz="1100">
                <a:effectLst/>
                <a:latin typeface="Times New Roman" panose="02020603050405020304" pitchFamily="18" charset="0"/>
                <a:ea typeface="Malgun Gothic" panose="020B0503020000020004" pitchFamily="34" charset="-127"/>
              </a:rPr>
              <a:t>, same department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The second test is same </a:t>
            </a:r>
            <a:r>
              <a:rPr lang="en-US" sz="1100" err="1">
                <a:effectLst/>
                <a:latin typeface="Times New Roman" panose="02020603050405020304" pitchFamily="18" charset="0"/>
                <a:ea typeface="Malgun Gothic" panose="020B0503020000020004" pitchFamily="34" charset="-127"/>
              </a:rPr>
              <a:t>vlan</a:t>
            </a:r>
            <a:r>
              <a:rPr lang="en-US" sz="1100">
                <a:effectLst/>
                <a:latin typeface="Times New Roman" panose="02020603050405020304" pitchFamily="18" charset="0"/>
                <a:ea typeface="Malgun Gothic" panose="020B0503020000020004" pitchFamily="34" charset="-127"/>
              </a:rPr>
              <a:t>, different department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The third test is different </a:t>
            </a:r>
            <a:r>
              <a:rPr lang="en-US" sz="1100" err="1">
                <a:effectLst/>
                <a:latin typeface="Times New Roman" panose="02020603050405020304" pitchFamily="18" charset="0"/>
                <a:ea typeface="Malgun Gothic" panose="020B0503020000020004" pitchFamily="34" charset="-127"/>
              </a:rPr>
              <a:t>vlan</a:t>
            </a:r>
            <a:r>
              <a:rPr lang="en-US" sz="1100">
                <a:effectLst/>
                <a:latin typeface="Times New Roman" panose="02020603050405020304" pitchFamily="18" charset="0"/>
                <a:ea typeface="Malgun Gothic" panose="020B0503020000020004" pitchFamily="34" charset="-127"/>
              </a:rPr>
              <a:t>, same department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effectLst/>
                <a:latin typeface="Times New Roman" panose="02020603050405020304" pitchFamily="18" charset="0"/>
                <a:ea typeface="Malgun Gothic" panose="020B0503020000020004" pitchFamily="34" charset="-127"/>
              </a:rPr>
              <a:t>The fourth test is different </a:t>
            </a:r>
            <a:r>
              <a:rPr lang="en-US" sz="1100" err="1">
                <a:effectLst/>
                <a:latin typeface="Times New Roman" panose="02020603050405020304" pitchFamily="18" charset="0"/>
                <a:ea typeface="Malgun Gothic" panose="020B0503020000020004" pitchFamily="34" charset="-127"/>
              </a:rPr>
              <a:t>vlan</a:t>
            </a:r>
            <a:r>
              <a:rPr lang="en-US" sz="1100">
                <a:effectLst/>
                <a:latin typeface="Times New Roman" panose="02020603050405020304" pitchFamily="18" charset="0"/>
                <a:ea typeface="Malgun Gothic" panose="020B0503020000020004" pitchFamily="34" charset="-127"/>
              </a:rPr>
              <a:t>, different department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609600" y="1188139"/>
            <a:ext cx="4252200"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Bell MT" panose="02020503060305020303" pitchFamily="18" charset="77"/>
                <a:ea typeface="Roboto" panose="02000000000000000000" pitchFamily="2" charset="0"/>
                <a:cs typeface="Roboto" panose="02000000000000000000" pitchFamily="2" charset="0"/>
              </a:rPr>
              <a:t>CAMPUS NETWORK DESIGN</a:t>
            </a:r>
            <a:endParaRPr>
              <a:latin typeface="Bell MT" panose="02020503060305020303" pitchFamily="18" charset="77"/>
              <a:ea typeface="Roboto" panose="02000000000000000000" pitchFamily="2" charset="0"/>
              <a:cs typeface="Roboto" panose="02000000000000000000" pitchFamily="2" charset="0"/>
            </a:endParaRPr>
          </a:p>
        </p:txBody>
      </p:sp>
      <p:sp>
        <p:nvSpPr>
          <p:cNvPr id="59" name="Google Shape;59;p15"/>
          <p:cNvSpPr txBox="1">
            <a:spLocks noGrp="1"/>
          </p:cNvSpPr>
          <p:nvPr>
            <p:ph type="subTitle" idx="1"/>
          </p:nvPr>
        </p:nvSpPr>
        <p:spPr>
          <a:xfrm>
            <a:off x="642362" y="394325"/>
            <a:ext cx="42522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Bell MT" panose="02020503060305020303" pitchFamily="18" charset="77"/>
              </a:rPr>
              <a:t>NET1014 Networking Principles</a:t>
            </a:r>
            <a:endParaRPr b="1">
              <a:latin typeface="Bell MT" panose="02020503060305020303" pitchFamily="18" charset="77"/>
            </a:endParaRPr>
          </a:p>
        </p:txBody>
      </p:sp>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p15">
            <a:extLst>
              <a:ext uri="{FF2B5EF4-FFF2-40B4-BE49-F238E27FC236}">
                <a16:creationId xmlns:a16="http://schemas.microsoft.com/office/drawing/2014/main" id="{78B44F86-E5C9-DFB0-E6E1-97A7B48A6A44}"/>
              </a:ext>
            </a:extLst>
          </p:cNvPr>
          <p:cNvSpPr txBox="1">
            <a:spLocks/>
          </p:cNvSpPr>
          <p:nvPr/>
        </p:nvSpPr>
        <p:spPr>
          <a:xfrm>
            <a:off x="670070" y="3934140"/>
            <a:ext cx="1385456" cy="389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GB" sz="2000" b="1">
                <a:latin typeface="Bell MT" panose="02020503060305020303" pitchFamily="18" charset="77"/>
              </a:rPr>
              <a:t>Group 20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oogle Shape;4044;p45">
            <a:extLst>
              <a:ext uri="{FF2B5EF4-FFF2-40B4-BE49-F238E27FC236}">
                <a16:creationId xmlns:a16="http://schemas.microsoft.com/office/drawing/2014/main" id="{ABE6BBEF-B7B4-D39F-FEA0-F955A3804DB5}"/>
              </a:ext>
            </a:extLst>
          </p:cNvPr>
          <p:cNvGrpSpPr/>
          <p:nvPr/>
        </p:nvGrpSpPr>
        <p:grpSpPr>
          <a:xfrm>
            <a:off x="3425284" y="175271"/>
            <a:ext cx="2343614" cy="739129"/>
            <a:chOff x="751150" y="2247204"/>
            <a:chExt cx="2043900" cy="1140000"/>
          </a:xfrm>
        </p:grpSpPr>
        <p:sp>
          <p:nvSpPr>
            <p:cNvPr id="24" name="Google Shape;4045;p45">
              <a:extLst>
                <a:ext uri="{FF2B5EF4-FFF2-40B4-BE49-F238E27FC236}">
                  <a16:creationId xmlns:a16="http://schemas.microsoft.com/office/drawing/2014/main" id="{ABBB46F9-B2EE-E27B-29A7-94D28CB1983A}"/>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28;p45">
              <a:extLst>
                <a:ext uri="{FF2B5EF4-FFF2-40B4-BE49-F238E27FC236}">
                  <a16:creationId xmlns:a16="http://schemas.microsoft.com/office/drawing/2014/main" id="{924D3026-7285-A000-7811-3AE1D9C1CF9A}"/>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044;p45">
            <a:extLst>
              <a:ext uri="{FF2B5EF4-FFF2-40B4-BE49-F238E27FC236}">
                <a16:creationId xmlns:a16="http://schemas.microsoft.com/office/drawing/2014/main" id="{B83F7E81-BCF1-0323-BE57-823A77D08113}"/>
              </a:ext>
            </a:extLst>
          </p:cNvPr>
          <p:cNvGrpSpPr/>
          <p:nvPr/>
        </p:nvGrpSpPr>
        <p:grpSpPr>
          <a:xfrm>
            <a:off x="2159595" y="2490417"/>
            <a:ext cx="4824760" cy="2589133"/>
            <a:chOff x="751150" y="2247204"/>
            <a:chExt cx="2043900" cy="1140000"/>
          </a:xfrm>
        </p:grpSpPr>
        <p:sp>
          <p:nvSpPr>
            <p:cNvPr id="6" name="Google Shape;4045;p45">
              <a:extLst>
                <a:ext uri="{FF2B5EF4-FFF2-40B4-BE49-F238E27FC236}">
                  <a16:creationId xmlns:a16="http://schemas.microsoft.com/office/drawing/2014/main" id="{4F054DE5-AFA7-47A6-397E-0328C9B66681}"/>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7" name="Google Shape;4028;p45">
              <a:extLst>
                <a:ext uri="{FF2B5EF4-FFF2-40B4-BE49-F238E27FC236}">
                  <a16:creationId xmlns:a16="http://schemas.microsoft.com/office/drawing/2014/main" id="{A5FAEE85-C8B4-9425-2729-E140FAB34B95}"/>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1E5B75E8-99EA-0443-D0EA-4183252C50EC}"/>
              </a:ext>
            </a:extLst>
          </p:cNvPr>
          <p:cNvSpPr>
            <a:spLocks noGrp="1"/>
          </p:cNvSpPr>
          <p:nvPr>
            <p:ph type="title"/>
          </p:nvPr>
        </p:nvSpPr>
        <p:spPr/>
        <p:txBody>
          <a:bodyPr/>
          <a:lstStyle/>
          <a:p>
            <a:r>
              <a:rPr lang="en-US"/>
              <a:t>Switch</a:t>
            </a:r>
          </a:p>
        </p:txBody>
      </p:sp>
      <p:pic>
        <p:nvPicPr>
          <p:cNvPr id="9" name="Picture 8">
            <a:extLst>
              <a:ext uri="{FF2B5EF4-FFF2-40B4-BE49-F238E27FC236}">
                <a16:creationId xmlns:a16="http://schemas.microsoft.com/office/drawing/2014/main" id="{F89A615E-1464-F8F9-B8EF-8F133B93939E}"/>
              </a:ext>
            </a:extLst>
          </p:cNvPr>
          <p:cNvPicPr>
            <a:picLocks noChangeAspect="1"/>
          </p:cNvPicPr>
          <p:nvPr/>
        </p:nvPicPr>
        <p:blipFill rotWithShape="1">
          <a:blip r:embed="rId2"/>
          <a:srcRect t="5373" r="10357"/>
          <a:stretch/>
        </p:blipFill>
        <p:spPr>
          <a:xfrm>
            <a:off x="3356746" y="1015055"/>
            <a:ext cx="2252037" cy="1514561"/>
          </a:xfrm>
          <a:prstGeom prst="rect">
            <a:avLst/>
          </a:prstGeom>
        </p:spPr>
      </p:pic>
      <p:sp>
        <p:nvSpPr>
          <p:cNvPr id="26" name="Google Shape;4049;p45">
            <a:extLst>
              <a:ext uri="{FF2B5EF4-FFF2-40B4-BE49-F238E27FC236}">
                <a16:creationId xmlns:a16="http://schemas.microsoft.com/office/drawing/2014/main" id="{EC5C00CE-D17C-8FAC-C16A-FEF114B5ABD9}"/>
              </a:ext>
            </a:extLst>
          </p:cNvPr>
          <p:cNvSpPr txBox="1"/>
          <p:nvPr/>
        </p:nvSpPr>
        <p:spPr>
          <a:xfrm>
            <a:off x="3710564" y="2730971"/>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Aggregation Switch</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 name="Google Shape;4049;p45">
            <a:extLst>
              <a:ext uri="{FF2B5EF4-FFF2-40B4-BE49-F238E27FC236}">
                <a16:creationId xmlns:a16="http://schemas.microsoft.com/office/drawing/2014/main" id="{5FB10B9B-3BFD-F379-1DBC-8157ABB6435A}"/>
              </a:ext>
            </a:extLst>
          </p:cNvPr>
          <p:cNvSpPr txBox="1"/>
          <p:nvPr/>
        </p:nvSpPr>
        <p:spPr>
          <a:xfrm>
            <a:off x="2235781" y="3551083"/>
            <a:ext cx="4672387" cy="253500"/>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endParaRPr lang="en-US">
              <a:solidFill>
                <a:schemeClr val="lt2"/>
              </a:solidFill>
              <a:latin typeface="+mn-lt"/>
              <a:ea typeface="Fira Sans Extra Condensed SemiBold"/>
              <a:cs typeface="Fira Sans Extra Condensed SemiBold"/>
              <a:sym typeface="Fira Sans Extra Condensed SemiBold"/>
            </a:endParaRPr>
          </a:p>
          <a:p>
            <a:pPr lvl="0" rtl="0">
              <a:spcBef>
                <a:spcPts val="0"/>
              </a:spcBef>
              <a:spcAft>
                <a:spcPts val="0"/>
              </a:spcAft>
            </a:pPr>
            <a:endParaRPr lang="en-US">
              <a:solidFill>
                <a:schemeClr val="lt2"/>
              </a:solidFill>
              <a:latin typeface="+mn-lt"/>
              <a:ea typeface="Fira Sans Extra Condensed SemiBold"/>
              <a:cs typeface="Fira Sans Extra Condensed SemiBold"/>
              <a:sym typeface="Fira Sans Extra Condensed SemiBold"/>
            </a:endParaRPr>
          </a:p>
          <a:p>
            <a:pPr marL="285750" lvl="0" indent="-285750" rtl="0">
              <a:spcBef>
                <a:spcPts val="0"/>
              </a:spcBef>
              <a:spcAft>
                <a:spcPts val="0"/>
              </a:spcAft>
              <a:buFont typeface="Arial" panose="020B0604020202020204" pitchFamily="34" charset="0"/>
              <a:buChar char="•"/>
            </a:pPr>
            <a:endParaRPr lang="en-US">
              <a:solidFill>
                <a:schemeClr val="lt2"/>
              </a:solidFill>
              <a:latin typeface="+mn-lt"/>
              <a:ea typeface="Fira Sans Extra Condensed SemiBold"/>
              <a:cs typeface="Fira Sans Extra Condensed SemiBold"/>
              <a:sym typeface="Fira Sans Extra Condensed SemiBold"/>
            </a:endParaRPr>
          </a:p>
          <a:p>
            <a:pPr marL="285750" lvl="0" indent="-285750" rtl="0">
              <a:spcBef>
                <a:spcPts val="0"/>
              </a:spcBef>
              <a:spcAft>
                <a:spcPts val="0"/>
              </a:spcAft>
              <a:buFont typeface="Arial" panose="020B0604020202020204" pitchFamily="34" charset="0"/>
              <a:buChar char="•"/>
            </a:pPr>
            <a:r>
              <a:rPr lang="en-US">
                <a:solidFill>
                  <a:schemeClr val="tx1"/>
                </a:solidFill>
                <a:latin typeface="+mn-lt"/>
                <a:ea typeface="Fira Sans Extra Condensed SemiBold"/>
                <a:cs typeface="Fira Sans Extra Condensed SemiBold"/>
                <a:sym typeface="Fira Sans Extra Condensed SemiBold"/>
              </a:rPr>
              <a:t>Collecting and consolidating data traffic from multiple sources, such as servers, and </a:t>
            </a:r>
            <a:r>
              <a:rPr lang="en-US">
                <a:solidFill>
                  <a:schemeClr val="tx1"/>
                </a:solidFill>
                <a:latin typeface="+mj-lt"/>
                <a:ea typeface="Fira Sans Extra Condensed SemiBold"/>
                <a:cs typeface="Fira Sans Extra Condensed SemiBold"/>
                <a:sym typeface="Fira Sans Extra Condensed SemiBold"/>
              </a:rPr>
              <a:t>then directing that traffic to the appropriate destinations.</a:t>
            </a:r>
          </a:p>
          <a:p>
            <a:pPr marL="285750" lvl="0" indent="-285750" rtl="0">
              <a:spcBef>
                <a:spcPts val="0"/>
              </a:spcBef>
              <a:spcAft>
                <a:spcPts val="0"/>
              </a:spcAft>
              <a:buFont typeface="Arial" panose="020B0604020202020204" pitchFamily="34" charset="0"/>
              <a:buChar char="•"/>
            </a:pPr>
            <a:endParaRPr lang="en-US">
              <a:solidFill>
                <a:schemeClr val="tx1"/>
              </a:solidFill>
              <a:latin typeface="+mj-lt"/>
              <a:ea typeface="Fira Sans Extra Condensed SemiBold"/>
              <a:cs typeface="Fira Sans Extra Condensed SemiBold"/>
              <a:sym typeface="Fira Sans Extra Condensed SemiBold"/>
            </a:endParaRPr>
          </a:p>
          <a:p>
            <a:pPr marL="285750" lvl="0" indent="-285750" rtl="0">
              <a:spcBef>
                <a:spcPts val="0"/>
              </a:spcBef>
              <a:spcAft>
                <a:spcPts val="0"/>
              </a:spcAft>
              <a:buFont typeface="Arial" panose="020B0604020202020204" pitchFamily="34" charset="0"/>
              <a:buChar char="•"/>
            </a:pPr>
            <a:r>
              <a:rPr lang="en-US">
                <a:solidFill>
                  <a:schemeClr val="tx1"/>
                </a:solidFill>
                <a:latin typeface="+mj-lt"/>
                <a:ea typeface="Fira Sans Extra Condensed SemiBold"/>
                <a:cs typeface="Fira Sans Extra Condensed SemiBold"/>
                <a:sym typeface="Fira Sans Extra Condensed SemiBold"/>
              </a:rPr>
              <a:t> It acts as a central point of connection for various devices and serves to optimize the flow of data within the network. </a:t>
            </a:r>
            <a:endParaRPr>
              <a:solidFill>
                <a:schemeClr val="tx1"/>
              </a:solidFill>
              <a:latin typeface="+mj-lt"/>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97339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044;p45">
            <a:extLst>
              <a:ext uri="{FF2B5EF4-FFF2-40B4-BE49-F238E27FC236}">
                <a16:creationId xmlns:a16="http://schemas.microsoft.com/office/drawing/2014/main" id="{D3CB88E0-0968-4086-C085-61F705210C6D}"/>
              </a:ext>
            </a:extLst>
          </p:cNvPr>
          <p:cNvGrpSpPr/>
          <p:nvPr/>
        </p:nvGrpSpPr>
        <p:grpSpPr>
          <a:xfrm>
            <a:off x="3425284" y="175271"/>
            <a:ext cx="2239536" cy="638429"/>
            <a:chOff x="751150" y="2247204"/>
            <a:chExt cx="2043900" cy="1140000"/>
          </a:xfrm>
        </p:grpSpPr>
        <p:sp>
          <p:nvSpPr>
            <p:cNvPr id="8" name="Google Shape;4045;p45">
              <a:extLst>
                <a:ext uri="{FF2B5EF4-FFF2-40B4-BE49-F238E27FC236}">
                  <a16:creationId xmlns:a16="http://schemas.microsoft.com/office/drawing/2014/main" id="{E849B1D4-46B1-81B1-9D78-661CC1870705}"/>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8;p45">
              <a:extLst>
                <a:ext uri="{FF2B5EF4-FFF2-40B4-BE49-F238E27FC236}">
                  <a16:creationId xmlns:a16="http://schemas.microsoft.com/office/drawing/2014/main" id="{E627AB7C-08E6-32E8-8796-5E2A20567B0B}"/>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044;p45">
            <a:extLst>
              <a:ext uri="{FF2B5EF4-FFF2-40B4-BE49-F238E27FC236}">
                <a16:creationId xmlns:a16="http://schemas.microsoft.com/office/drawing/2014/main" id="{B83F7E81-BCF1-0323-BE57-823A77D08113}"/>
              </a:ext>
            </a:extLst>
          </p:cNvPr>
          <p:cNvGrpSpPr/>
          <p:nvPr/>
        </p:nvGrpSpPr>
        <p:grpSpPr>
          <a:xfrm>
            <a:off x="514775" y="1054696"/>
            <a:ext cx="8272385" cy="3906098"/>
            <a:chOff x="751150" y="2247204"/>
            <a:chExt cx="2043900" cy="1140000"/>
          </a:xfrm>
        </p:grpSpPr>
        <p:sp>
          <p:nvSpPr>
            <p:cNvPr id="6" name="Google Shape;4045;p45">
              <a:extLst>
                <a:ext uri="{FF2B5EF4-FFF2-40B4-BE49-F238E27FC236}">
                  <a16:creationId xmlns:a16="http://schemas.microsoft.com/office/drawing/2014/main" id="{4F054DE5-AFA7-47A6-397E-0328C9B66681}"/>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7" name="Google Shape;4028;p45">
              <a:extLst>
                <a:ext uri="{FF2B5EF4-FFF2-40B4-BE49-F238E27FC236}">
                  <a16:creationId xmlns:a16="http://schemas.microsoft.com/office/drawing/2014/main" id="{A5FAEE85-C8B4-9425-2729-E140FAB34B95}"/>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1E5B75E8-99EA-0443-D0EA-4183252C50EC}"/>
              </a:ext>
            </a:extLst>
          </p:cNvPr>
          <p:cNvSpPr>
            <a:spLocks noGrp="1"/>
          </p:cNvSpPr>
          <p:nvPr>
            <p:ph type="title"/>
          </p:nvPr>
        </p:nvSpPr>
        <p:spPr>
          <a:xfrm>
            <a:off x="514800" y="237985"/>
            <a:ext cx="8114400" cy="513000"/>
          </a:xfrm>
        </p:spPr>
        <p:txBody>
          <a:bodyPr/>
          <a:lstStyle/>
          <a:p>
            <a:r>
              <a:rPr lang="en-US"/>
              <a:t>Switch</a:t>
            </a:r>
          </a:p>
        </p:txBody>
      </p:sp>
      <p:pic>
        <p:nvPicPr>
          <p:cNvPr id="4" name="Picture 3">
            <a:extLst>
              <a:ext uri="{FF2B5EF4-FFF2-40B4-BE49-F238E27FC236}">
                <a16:creationId xmlns:a16="http://schemas.microsoft.com/office/drawing/2014/main" id="{5ECFA9F5-DA08-0888-824D-739B317FA87E}"/>
              </a:ext>
            </a:extLst>
          </p:cNvPr>
          <p:cNvPicPr>
            <a:picLocks noChangeAspect="1"/>
          </p:cNvPicPr>
          <p:nvPr/>
        </p:nvPicPr>
        <p:blipFill>
          <a:blip r:embed="rId2"/>
          <a:stretch>
            <a:fillRect/>
          </a:stretch>
        </p:blipFill>
        <p:spPr>
          <a:xfrm>
            <a:off x="1413520" y="1298886"/>
            <a:ext cx="6683050" cy="2143125"/>
          </a:xfrm>
          <a:prstGeom prst="rect">
            <a:avLst/>
          </a:prstGeom>
        </p:spPr>
      </p:pic>
      <p:sp>
        <p:nvSpPr>
          <p:cNvPr id="12" name="TextBox 11">
            <a:extLst>
              <a:ext uri="{FF2B5EF4-FFF2-40B4-BE49-F238E27FC236}">
                <a16:creationId xmlns:a16="http://schemas.microsoft.com/office/drawing/2014/main" id="{32982010-67AF-3A5C-1381-C6D0F2EAC452}"/>
              </a:ext>
            </a:extLst>
          </p:cNvPr>
          <p:cNvSpPr txBox="1"/>
          <p:nvPr/>
        </p:nvSpPr>
        <p:spPr>
          <a:xfrm>
            <a:off x="1486828" y="3462738"/>
            <a:ext cx="6609741" cy="1200329"/>
          </a:xfrm>
          <a:prstGeom prst="rect">
            <a:avLst/>
          </a:prstGeom>
          <a:noFill/>
        </p:spPr>
        <p:txBody>
          <a:bodyPr wrap="square">
            <a:spAutoFit/>
          </a:bodyPr>
          <a:lstStyle/>
          <a:p>
            <a:pPr algn="ctr"/>
            <a:r>
              <a:rPr lang="en-GB" sz="1600">
                <a:solidFill>
                  <a:schemeClr val="lt2"/>
                </a:solidFill>
                <a:latin typeface="Fira Sans Extra Condensed SemiBold"/>
                <a:ea typeface="Fira Sans Extra Condensed SemiBold"/>
                <a:cs typeface="Fira Sans Extra Condensed SemiBold"/>
                <a:sym typeface="Fira Sans Extra Condensed SemiBold"/>
              </a:rPr>
              <a:t> Distribution Switch</a:t>
            </a:r>
            <a:r>
              <a:rPr lang="en-MY" sz="1600"/>
              <a:t> </a:t>
            </a:r>
          </a:p>
          <a:p>
            <a:pPr marL="285750" indent="-285750">
              <a:buFont typeface="Arial" panose="020B0604020202020204" pitchFamily="34" charset="0"/>
              <a:buChar char="•"/>
            </a:pPr>
            <a:r>
              <a:rPr lang="en-MY"/>
              <a:t>Aggregating and distributing network traffic from various access switches within the respective buildings.</a:t>
            </a:r>
          </a:p>
          <a:p>
            <a:pPr marL="285750" indent="-285750">
              <a:buFont typeface="Arial" panose="020B0604020202020204" pitchFamily="34" charset="0"/>
              <a:buChar char="•"/>
            </a:pPr>
            <a:r>
              <a:rPr lang="en-MY"/>
              <a:t>University, College and International School switches are </a:t>
            </a:r>
            <a:r>
              <a:rPr lang="en-US" b="0" i="0">
                <a:solidFill>
                  <a:schemeClr val="tx1"/>
                </a:solidFill>
                <a:effectLst/>
                <a:latin typeface="+mn-lt"/>
              </a:rPr>
              <a:t>transmission of data between devices within the </a:t>
            </a:r>
            <a:r>
              <a:rPr lang="en-MY"/>
              <a:t>University, College and International School </a:t>
            </a:r>
            <a:r>
              <a:rPr lang="en-US" b="0" i="0">
                <a:solidFill>
                  <a:schemeClr val="tx1"/>
                </a:solidFill>
                <a:effectLst/>
                <a:latin typeface="+mn-lt"/>
              </a:rPr>
              <a:t>. </a:t>
            </a:r>
            <a:endParaRPr lang="en-MY">
              <a:solidFill>
                <a:schemeClr val="tx1"/>
              </a:solidFill>
              <a:latin typeface="+mn-lt"/>
            </a:endParaRPr>
          </a:p>
        </p:txBody>
      </p:sp>
    </p:spTree>
    <p:extLst>
      <p:ext uri="{BB962C8B-B14F-4D97-AF65-F5344CB8AC3E}">
        <p14:creationId xmlns:p14="http://schemas.microsoft.com/office/powerpoint/2010/main" val="142694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oogle Shape;4044;p45">
            <a:extLst>
              <a:ext uri="{FF2B5EF4-FFF2-40B4-BE49-F238E27FC236}">
                <a16:creationId xmlns:a16="http://schemas.microsoft.com/office/drawing/2014/main" id="{CB12209E-EA1A-FFA4-5D0F-701E661DBDF1}"/>
              </a:ext>
            </a:extLst>
          </p:cNvPr>
          <p:cNvGrpSpPr/>
          <p:nvPr/>
        </p:nvGrpSpPr>
        <p:grpSpPr>
          <a:xfrm>
            <a:off x="2847276" y="2529094"/>
            <a:ext cx="2914185" cy="513000"/>
            <a:chOff x="751149" y="1730624"/>
            <a:chExt cx="2043900" cy="1140000"/>
          </a:xfrm>
        </p:grpSpPr>
        <p:sp>
          <p:nvSpPr>
            <p:cNvPr id="17" name="Google Shape;4045;p45">
              <a:extLst>
                <a:ext uri="{FF2B5EF4-FFF2-40B4-BE49-F238E27FC236}">
                  <a16:creationId xmlns:a16="http://schemas.microsoft.com/office/drawing/2014/main" id="{8B27114E-5E01-FB1B-1C04-554FF726DA48}"/>
                </a:ext>
              </a:extLst>
            </p:cNvPr>
            <p:cNvSpPr/>
            <p:nvPr/>
          </p:nvSpPr>
          <p:spPr>
            <a:xfrm>
              <a:off x="751149" y="173062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28;p45">
              <a:extLst>
                <a:ext uri="{FF2B5EF4-FFF2-40B4-BE49-F238E27FC236}">
                  <a16:creationId xmlns:a16="http://schemas.microsoft.com/office/drawing/2014/main" id="{6E8D5F74-86D7-0388-ACF7-2A130A2D40CE}"/>
                </a:ext>
              </a:extLst>
            </p:cNvPr>
            <p:cNvSpPr/>
            <p:nvPr/>
          </p:nvSpPr>
          <p:spPr>
            <a:xfrm>
              <a:off x="751149" y="173062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044;p45">
            <a:extLst>
              <a:ext uri="{FF2B5EF4-FFF2-40B4-BE49-F238E27FC236}">
                <a16:creationId xmlns:a16="http://schemas.microsoft.com/office/drawing/2014/main" id="{E55CE60B-2CDB-F1C6-973C-4FB478A200F7}"/>
              </a:ext>
            </a:extLst>
          </p:cNvPr>
          <p:cNvGrpSpPr/>
          <p:nvPr/>
        </p:nvGrpSpPr>
        <p:grpSpPr>
          <a:xfrm>
            <a:off x="1267128" y="3042093"/>
            <a:ext cx="6767724" cy="1863421"/>
            <a:chOff x="751150" y="2247204"/>
            <a:chExt cx="2043900" cy="1140000"/>
          </a:xfrm>
        </p:grpSpPr>
        <p:sp>
          <p:nvSpPr>
            <p:cNvPr id="20" name="Google Shape;4045;p45">
              <a:extLst>
                <a:ext uri="{FF2B5EF4-FFF2-40B4-BE49-F238E27FC236}">
                  <a16:creationId xmlns:a16="http://schemas.microsoft.com/office/drawing/2014/main" id="{B4343ECB-3EDC-6FBA-9289-9BDDCFD94C73}"/>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21" name="Google Shape;4028;p45">
              <a:extLst>
                <a:ext uri="{FF2B5EF4-FFF2-40B4-BE49-F238E27FC236}">
                  <a16:creationId xmlns:a16="http://schemas.microsoft.com/office/drawing/2014/main" id="{84B3D1E0-562F-D9F9-BE0A-262DC00D8F2A}"/>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044;p45">
            <a:extLst>
              <a:ext uri="{FF2B5EF4-FFF2-40B4-BE49-F238E27FC236}">
                <a16:creationId xmlns:a16="http://schemas.microsoft.com/office/drawing/2014/main" id="{D3CB88E0-0968-4086-C085-61F705210C6D}"/>
              </a:ext>
            </a:extLst>
          </p:cNvPr>
          <p:cNvGrpSpPr/>
          <p:nvPr/>
        </p:nvGrpSpPr>
        <p:grpSpPr>
          <a:xfrm>
            <a:off x="3772827" y="237985"/>
            <a:ext cx="1598342" cy="513000"/>
            <a:chOff x="751150" y="2247204"/>
            <a:chExt cx="2043900" cy="1140000"/>
          </a:xfrm>
        </p:grpSpPr>
        <p:sp>
          <p:nvSpPr>
            <p:cNvPr id="8" name="Google Shape;4045;p45">
              <a:extLst>
                <a:ext uri="{FF2B5EF4-FFF2-40B4-BE49-F238E27FC236}">
                  <a16:creationId xmlns:a16="http://schemas.microsoft.com/office/drawing/2014/main" id="{E849B1D4-46B1-81B1-9D78-661CC1870705}"/>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8;p45">
              <a:extLst>
                <a:ext uri="{FF2B5EF4-FFF2-40B4-BE49-F238E27FC236}">
                  <a16:creationId xmlns:a16="http://schemas.microsoft.com/office/drawing/2014/main" id="{E627AB7C-08E6-32E8-8796-5E2A20567B0B}"/>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044;p45">
            <a:extLst>
              <a:ext uri="{FF2B5EF4-FFF2-40B4-BE49-F238E27FC236}">
                <a16:creationId xmlns:a16="http://schemas.microsoft.com/office/drawing/2014/main" id="{B83F7E81-BCF1-0323-BE57-823A77D08113}"/>
              </a:ext>
            </a:extLst>
          </p:cNvPr>
          <p:cNvGrpSpPr/>
          <p:nvPr/>
        </p:nvGrpSpPr>
        <p:grpSpPr>
          <a:xfrm>
            <a:off x="1188139" y="659240"/>
            <a:ext cx="6767724" cy="1667648"/>
            <a:chOff x="751150" y="2247204"/>
            <a:chExt cx="2043900" cy="1140000"/>
          </a:xfrm>
        </p:grpSpPr>
        <p:sp>
          <p:nvSpPr>
            <p:cNvPr id="6" name="Google Shape;4045;p45">
              <a:extLst>
                <a:ext uri="{FF2B5EF4-FFF2-40B4-BE49-F238E27FC236}">
                  <a16:creationId xmlns:a16="http://schemas.microsoft.com/office/drawing/2014/main" id="{4F054DE5-AFA7-47A6-397E-0328C9B66681}"/>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7" name="Google Shape;4028;p45">
              <a:extLst>
                <a:ext uri="{FF2B5EF4-FFF2-40B4-BE49-F238E27FC236}">
                  <a16:creationId xmlns:a16="http://schemas.microsoft.com/office/drawing/2014/main" id="{A5FAEE85-C8B4-9425-2729-E140FAB34B95}"/>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1E5B75E8-99EA-0443-D0EA-4183252C50EC}"/>
              </a:ext>
            </a:extLst>
          </p:cNvPr>
          <p:cNvSpPr>
            <a:spLocks noGrp="1"/>
          </p:cNvSpPr>
          <p:nvPr>
            <p:ph type="title"/>
          </p:nvPr>
        </p:nvSpPr>
        <p:spPr>
          <a:xfrm>
            <a:off x="514800" y="237985"/>
            <a:ext cx="8114400" cy="513000"/>
          </a:xfrm>
        </p:spPr>
        <p:txBody>
          <a:bodyPr/>
          <a:lstStyle/>
          <a:p>
            <a:r>
              <a:rPr lang="en-US" sz="1600"/>
              <a:t>Set Up Access Port</a:t>
            </a:r>
          </a:p>
        </p:txBody>
      </p:sp>
      <p:sp>
        <p:nvSpPr>
          <p:cNvPr id="12" name="TextBox 11">
            <a:extLst>
              <a:ext uri="{FF2B5EF4-FFF2-40B4-BE49-F238E27FC236}">
                <a16:creationId xmlns:a16="http://schemas.microsoft.com/office/drawing/2014/main" id="{32982010-67AF-3A5C-1381-C6D0F2EAC452}"/>
              </a:ext>
            </a:extLst>
          </p:cNvPr>
          <p:cNvSpPr txBox="1"/>
          <p:nvPr/>
        </p:nvSpPr>
        <p:spPr>
          <a:xfrm>
            <a:off x="1353554" y="1751302"/>
            <a:ext cx="6609741" cy="523220"/>
          </a:xfrm>
          <a:prstGeom prst="rect">
            <a:avLst/>
          </a:prstGeom>
          <a:noFill/>
        </p:spPr>
        <p:txBody>
          <a:bodyPr wrap="square">
            <a:spAutoFit/>
          </a:bodyPr>
          <a:lstStyle/>
          <a:p>
            <a:pPr marL="285750" indent="-285750">
              <a:buFont typeface="Arial" panose="020B0604020202020204" pitchFamily="34" charset="0"/>
              <a:buChar char="•"/>
            </a:pPr>
            <a:r>
              <a:rPr lang="en-US"/>
              <a:t>“switchport mode access”</a:t>
            </a:r>
          </a:p>
          <a:p>
            <a:endParaRPr lang="en-US"/>
          </a:p>
        </p:txBody>
      </p:sp>
      <p:pic>
        <p:nvPicPr>
          <p:cNvPr id="11" name="Picture 10">
            <a:extLst>
              <a:ext uri="{FF2B5EF4-FFF2-40B4-BE49-F238E27FC236}">
                <a16:creationId xmlns:a16="http://schemas.microsoft.com/office/drawing/2014/main" id="{6FF98DA7-A74B-4F33-F623-8A234EBDEE16}"/>
              </a:ext>
            </a:extLst>
          </p:cNvPr>
          <p:cNvPicPr>
            <a:picLocks noChangeAspect="1"/>
          </p:cNvPicPr>
          <p:nvPr/>
        </p:nvPicPr>
        <p:blipFill>
          <a:blip r:embed="rId2"/>
          <a:stretch>
            <a:fillRect/>
          </a:stretch>
        </p:blipFill>
        <p:spPr>
          <a:xfrm>
            <a:off x="2575773" y="1020670"/>
            <a:ext cx="3992451" cy="592428"/>
          </a:xfrm>
          <a:prstGeom prst="rect">
            <a:avLst/>
          </a:prstGeom>
        </p:spPr>
      </p:pic>
      <p:sp>
        <p:nvSpPr>
          <p:cNvPr id="9" name="TextBox 8">
            <a:extLst>
              <a:ext uri="{FF2B5EF4-FFF2-40B4-BE49-F238E27FC236}">
                <a16:creationId xmlns:a16="http://schemas.microsoft.com/office/drawing/2014/main" id="{AD037DBC-ADA7-44F1-0849-301FACDB0DA9}"/>
              </a:ext>
            </a:extLst>
          </p:cNvPr>
          <p:cNvSpPr txBox="1"/>
          <p:nvPr/>
        </p:nvSpPr>
        <p:spPr>
          <a:xfrm>
            <a:off x="2847276" y="2631705"/>
            <a:ext cx="4572000" cy="338554"/>
          </a:xfrm>
          <a:prstGeom prst="rect">
            <a:avLst/>
          </a:prstGeom>
          <a:noFill/>
        </p:spPr>
        <p:txBody>
          <a:bodyPr wrap="square">
            <a:spAutoFit/>
          </a:bodyPr>
          <a:lstStyle/>
          <a:p>
            <a:r>
              <a:rPr lang="en-US" sz="1600" b="1">
                <a:latin typeface="Fira Sans Extra Condensed SemiBold" panose="020B0604020202020204" charset="0"/>
              </a:rPr>
              <a:t>Auto-start &amp; Configuration Saving</a:t>
            </a:r>
            <a:endParaRPr lang="en-MY" sz="1600" b="1">
              <a:latin typeface="Fira Sans Extra Condensed SemiBold" panose="020B0604020202020204" charset="0"/>
            </a:endParaRPr>
          </a:p>
        </p:txBody>
      </p:sp>
      <p:pic>
        <p:nvPicPr>
          <p:cNvPr id="13" name="Picture 12">
            <a:extLst>
              <a:ext uri="{FF2B5EF4-FFF2-40B4-BE49-F238E27FC236}">
                <a16:creationId xmlns:a16="http://schemas.microsoft.com/office/drawing/2014/main" id="{F0815748-18F7-05F8-B659-2C42C5CE18DC}"/>
              </a:ext>
            </a:extLst>
          </p:cNvPr>
          <p:cNvPicPr>
            <a:picLocks noChangeAspect="1"/>
          </p:cNvPicPr>
          <p:nvPr/>
        </p:nvPicPr>
        <p:blipFill>
          <a:blip r:embed="rId3"/>
          <a:stretch>
            <a:fillRect/>
          </a:stretch>
        </p:blipFill>
        <p:spPr>
          <a:xfrm>
            <a:off x="2291225" y="3199807"/>
            <a:ext cx="4026285" cy="831298"/>
          </a:xfrm>
          <a:prstGeom prst="rect">
            <a:avLst/>
          </a:prstGeom>
        </p:spPr>
      </p:pic>
      <p:sp>
        <p:nvSpPr>
          <p:cNvPr id="15" name="TextBox 14">
            <a:extLst>
              <a:ext uri="{FF2B5EF4-FFF2-40B4-BE49-F238E27FC236}">
                <a16:creationId xmlns:a16="http://schemas.microsoft.com/office/drawing/2014/main" id="{345D90B8-1D56-E5E9-5602-07AE6BFB8B0D}"/>
              </a:ext>
            </a:extLst>
          </p:cNvPr>
          <p:cNvSpPr txBox="1"/>
          <p:nvPr/>
        </p:nvSpPr>
        <p:spPr>
          <a:xfrm>
            <a:off x="1346120" y="4188819"/>
            <a:ext cx="6028553" cy="523220"/>
          </a:xfrm>
          <a:prstGeom prst="rect">
            <a:avLst/>
          </a:prstGeom>
          <a:noFill/>
        </p:spPr>
        <p:txBody>
          <a:bodyPr wrap="square">
            <a:spAutoFit/>
          </a:bodyPr>
          <a:lstStyle/>
          <a:p>
            <a:pPr marL="285750" indent="-285750">
              <a:buFont typeface="Arial" panose="020B0604020202020204" pitchFamily="34" charset="0"/>
              <a:buChar char="•"/>
            </a:pPr>
            <a:r>
              <a:rPr lang="en-US"/>
              <a:t>Switch deployment across multiple locations and departments is made efficient by using auto-start and configuration saving features.</a:t>
            </a:r>
          </a:p>
        </p:txBody>
      </p:sp>
    </p:spTree>
    <p:extLst>
      <p:ext uri="{BB962C8B-B14F-4D97-AF65-F5344CB8AC3E}">
        <p14:creationId xmlns:p14="http://schemas.microsoft.com/office/powerpoint/2010/main" val="216934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044;p45">
            <a:extLst>
              <a:ext uri="{FF2B5EF4-FFF2-40B4-BE49-F238E27FC236}">
                <a16:creationId xmlns:a16="http://schemas.microsoft.com/office/drawing/2014/main" id="{87266073-D3A8-72B4-D83B-DB5F1C57475F}"/>
              </a:ext>
            </a:extLst>
          </p:cNvPr>
          <p:cNvGrpSpPr/>
          <p:nvPr/>
        </p:nvGrpSpPr>
        <p:grpSpPr>
          <a:xfrm>
            <a:off x="4240486" y="1119893"/>
            <a:ext cx="4459339" cy="3724131"/>
            <a:chOff x="751150" y="2247204"/>
            <a:chExt cx="2043900" cy="1140000"/>
          </a:xfrm>
        </p:grpSpPr>
        <p:sp>
          <p:nvSpPr>
            <p:cNvPr id="14" name="Google Shape;4045;p45">
              <a:extLst>
                <a:ext uri="{FF2B5EF4-FFF2-40B4-BE49-F238E27FC236}">
                  <a16:creationId xmlns:a16="http://schemas.microsoft.com/office/drawing/2014/main" id="{43A931B6-F3A0-AD12-E53E-0BA6D5C00C69}"/>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5" name="Google Shape;4028;p45">
              <a:extLst>
                <a:ext uri="{FF2B5EF4-FFF2-40B4-BE49-F238E27FC236}">
                  <a16:creationId xmlns:a16="http://schemas.microsoft.com/office/drawing/2014/main" id="{46A3131B-FF48-9F59-E3AA-CD1E2A3BA78B}"/>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044;p45">
            <a:extLst>
              <a:ext uri="{FF2B5EF4-FFF2-40B4-BE49-F238E27FC236}">
                <a16:creationId xmlns:a16="http://schemas.microsoft.com/office/drawing/2014/main" id="{D3CB88E0-0968-4086-C085-61F705210C6D}"/>
              </a:ext>
            </a:extLst>
          </p:cNvPr>
          <p:cNvGrpSpPr/>
          <p:nvPr/>
        </p:nvGrpSpPr>
        <p:grpSpPr>
          <a:xfrm>
            <a:off x="2118731" y="190232"/>
            <a:ext cx="4765289" cy="638429"/>
            <a:chOff x="751150" y="2247204"/>
            <a:chExt cx="2043900" cy="1140000"/>
          </a:xfrm>
        </p:grpSpPr>
        <p:sp>
          <p:nvSpPr>
            <p:cNvPr id="8" name="Google Shape;4045;p45">
              <a:extLst>
                <a:ext uri="{FF2B5EF4-FFF2-40B4-BE49-F238E27FC236}">
                  <a16:creationId xmlns:a16="http://schemas.microsoft.com/office/drawing/2014/main" id="{E849B1D4-46B1-81B1-9D78-661CC1870705}"/>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8;p45">
              <a:extLst>
                <a:ext uri="{FF2B5EF4-FFF2-40B4-BE49-F238E27FC236}">
                  <a16:creationId xmlns:a16="http://schemas.microsoft.com/office/drawing/2014/main" id="{E627AB7C-08E6-32E8-8796-5E2A20567B0B}"/>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1E5B75E8-99EA-0443-D0EA-4183252C50EC}"/>
              </a:ext>
            </a:extLst>
          </p:cNvPr>
          <p:cNvSpPr>
            <a:spLocks noGrp="1"/>
          </p:cNvSpPr>
          <p:nvPr>
            <p:ph type="title"/>
          </p:nvPr>
        </p:nvSpPr>
        <p:spPr>
          <a:xfrm>
            <a:off x="444175" y="252946"/>
            <a:ext cx="8114400" cy="513000"/>
          </a:xfrm>
        </p:spPr>
        <p:txBody>
          <a:bodyPr/>
          <a:lstStyle/>
          <a:p>
            <a:r>
              <a:rPr lang="en-US" err="1"/>
              <a:t>Trunking</a:t>
            </a:r>
            <a:r>
              <a:rPr lang="en-US"/>
              <a:t> and Encapsulation</a:t>
            </a:r>
          </a:p>
        </p:txBody>
      </p:sp>
      <p:sp>
        <p:nvSpPr>
          <p:cNvPr id="12" name="TextBox 11">
            <a:extLst>
              <a:ext uri="{FF2B5EF4-FFF2-40B4-BE49-F238E27FC236}">
                <a16:creationId xmlns:a16="http://schemas.microsoft.com/office/drawing/2014/main" id="{32982010-67AF-3A5C-1381-C6D0F2EAC452}"/>
              </a:ext>
            </a:extLst>
          </p:cNvPr>
          <p:cNvSpPr txBox="1"/>
          <p:nvPr/>
        </p:nvSpPr>
        <p:spPr>
          <a:xfrm>
            <a:off x="4518692" y="1558502"/>
            <a:ext cx="3902926" cy="2585323"/>
          </a:xfrm>
          <a:prstGeom prst="rect">
            <a:avLst/>
          </a:prstGeom>
          <a:noFill/>
        </p:spPr>
        <p:txBody>
          <a:bodyPr wrap="square">
            <a:spAutoFit/>
          </a:bodyPr>
          <a:lstStyle/>
          <a:p>
            <a:pPr rtl="0"/>
            <a:endParaRPr lang="en-US" sz="1600"/>
          </a:p>
          <a:p>
            <a:pPr marL="283464" rtl="0"/>
            <a:r>
              <a:rPr lang="en-US" sz="1200">
                <a:effectLst/>
              </a:rPr>
              <a:t>•</a:t>
            </a:r>
            <a:r>
              <a:rPr lang="en-US" sz="1200" err="1">
                <a:effectLst/>
              </a:rPr>
              <a:t>Trunking</a:t>
            </a:r>
            <a:r>
              <a:rPr lang="en-US" sz="1200">
                <a:effectLst/>
              </a:rPr>
              <a:t> allows transmission of multiple VLANs over a single connection, ensuring scalability and simplified network management.</a:t>
            </a:r>
          </a:p>
          <a:p>
            <a:pPr rtl="0"/>
            <a:r>
              <a:rPr lang="en-US" sz="1200"/>
              <a:t> </a:t>
            </a:r>
          </a:p>
          <a:p>
            <a:pPr marL="283464" rtl="0"/>
            <a:r>
              <a:rPr lang="en-US" sz="1200">
                <a:effectLst/>
              </a:rPr>
              <a:t>•Configuration of </a:t>
            </a:r>
            <a:r>
              <a:rPr lang="en-US" sz="1200" err="1">
                <a:effectLst/>
              </a:rPr>
              <a:t>trunking</a:t>
            </a:r>
            <a:r>
              <a:rPr lang="en-US" sz="1200">
                <a:effectLst/>
              </a:rPr>
              <a:t> is done using the "switchport mode trunk" command.</a:t>
            </a:r>
          </a:p>
          <a:p>
            <a:pPr rtl="0"/>
            <a:r>
              <a:rPr lang="en-US" sz="1200"/>
              <a:t>  </a:t>
            </a:r>
          </a:p>
          <a:p>
            <a:pPr marL="283464" rtl="0"/>
            <a:r>
              <a:rPr lang="en-US" sz="1200">
                <a:effectLst/>
              </a:rPr>
              <a:t>•The command "show interface trunk" also displays the VLANs authorized on the trunk, with VLANs 1 to 1005 typically allowed to communicate across the trunk.</a:t>
            </a:r>
          </a:p>
          <a:p>
            <a:endParaRPr lang="en-US"/>
          </a:p>
        </p:txBody>
      </p:sp>
      <p:pic>
        <p:nvPicPr>
          <p:cNvPr id="11" name="Picture 10">
            <a:extLst>
              <a:ext uri="{FF2B5EF4-FFF2-40B4-BE49-F238E27FC236}">
                <a16:creationId xmlns:a16="http://schemas.microsoft.com/office/drawing/2014/main" id="{47CB304C-D8BF-112D-D223-13634D1C6631}"/>
              </a:ext>
            </a:extLst>
          </p:cNvPr>
          <p:cNvPicPr>
            <a:picLocks noChangeAspect="1"/>
          </p:cNvPicPr>
          <p:nvPr/>
        </p:nvPicPr>
        <p:blipFill>
          <a:blip r:embed="rId2"/>
          <a:stretch>
            <a:fillRect/>
          </a:stretch>
        </p:blipFill>
        <p:spPr>
          <a:xfrm>
            <a:off x="444175" y="1119893"/>
            <a:ext cx="3357541" cy="2389813"/>
          </a:xfrm>
          <a:prstGeom prst="rect">
            <a:avLst/>
          </a:prstGeom>
        </p:spPr>
      </p:pic>
    </p:spTree>
    <p:extLst>
      <p:ext uri="{BB962C8B-B14F-4D97-AF65-F5344CB8AC3E}">
        <p14:creationId xmlns:p14="http://schemas.microsoft.com/office/powerpoint/2010/main" val="376645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sp>
        <p:nvSpPr>
          <p:cNvPr id="3895" name="Google Shape;3895;p43"/>
          <p:cNvSpPr/>
          <p:nvPr/>
        </p:nvSpPr>
        <p:spPr>
          <a:xfrm>
            <a:off x="1154242" y="811853"/>
            <a:ext cx="6988839" cy="4074942"/>
          </a:xfrm>
          <a:prstGeom prst="roundRect">
            <a:avLst>
              <a:gd name="adj" fmla="val 23076"/>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3"/>
          <p:cNvSpPr/>
          <p:nvPr/>
        </p:nvSpPr>
        <p:spPr>
          <a:xfrm>
            <a:off x="1154242" y="811852"/>
            <a:ext cx="6988839" cy="4074943"/>
          </a:xfrm>
          <a:prstGeom prst="roundRect">
            <a:avLst>
              <a:gd name="adj" fmla="val 23076"/>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3"/>
          <p:cNvSpPr/>
          <p:nvPr/>
        </p:nvSpPr>
        <p:spPr>
          <a:xfrm>
            <a:off x="3663703" y="251349"/>
            <a:ext cx="1983849" cy="749811"/>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3"/>
          <p:cNvSpPr/>
          <p:nvPr/>
        </p:nvSpPr>
        <p:spPr>
          <a:xfrm>
            <a:off x="3663703" y="251349"/>
            <a:ext cx="1983849" cy="749811"/>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3"/>
          <p:cNvSpPr txBox="1"/>
          <p:nvPr/>
        </p:nvSpPr>
        <p:spPr>
          <a:xfrm>
            <a:off x="3527610" y="319272"/>
            <a:ext cx="2256034" cy="6139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a:solidFill>
                  <a:schemeClr val="tx1"/>
                </a:solidFill>
                <a:latin typeface="Fira Sans Extra Condensed SemiBold"/>
                <a:sym typeface="Fira Sans Extra Condensed SemiBold"/>
              </a:rPr>
              <a:t>Router</a:t>
            </a:r>
            <a:endParaRPr lang="en-GB" sz="2800">
              <a:solidFill>
                <a:schemeClr val="tx1"/>
              </a:solidFill>
              <a:latin typeface="Fira Sans Extra Condensed SemiBold"/>
              <a:sym typeface="Fira Sans Extra Condensed SemiBold"/>
            </a:endParaRPr>
          </a:p>
        </p:txBody>
      </p:sp>
      <p:sp>
        <p:nvSpPr>
          <p:cNvPr id="12" name="Google Shape;3901;p43">
            <a:extLst>
              <a:ext uri="{FF2B5EF4-FFF2-40B4-BE49-F238E27FC236}">
                <a16:creationId xmlns:a16="http://schemas.microsoft.com/office/drawing/2014/main" id="{F1AFC787-5A97-A3AE-90B2-291FACA20B07}"/>
              </a:ext>
            </a:extLst>
          </p:cNvPr>
          <p:cNvSpPr/>
          <p:nvPr/>
        </p:nvSpPr>
        <p:spPr>
          <a:xfrm>
            <a:off x="683682" y="1103420"/>
            <a:ext cx="2678253" cy="1015313"/>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02;p43">
            <a:extLst>
              <a:ext uri="{FF2B5EF4-FFF2-40B4-BE49-F238E27FC236}">
                <a16:creationId xmlns:a16="http://schemas.microsoft.com/office/drawing/2014/main" id="{C8E67C7B-B750-3631-3FA5-83F585B6E6D2}"/>
              </a:ext>
            </a:extLst>
          </p:cNvPr>
          <p:cNvSpPr/>
          <p:nvPr/>
        </p:nvSpPr>
        <p:spPr>
          <a:xfrm>
            <a:off x="683682" y="1103421"/>
            <a:ext cx="2678253" cy="101531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7C55059A-0508-90AE-EC20-D422EB145D03}"/>
              </a:ext>
            </a:extLst>
          </p:cNvPr>
          <p:cNvSpPr txBox="1"/>
          <p:nvPr/>
        </p:nvSpPr>
        <p:spPr>
          <a:xfrm>
            <a:off x="805070" y="1598422"/>
            <a:ext cx="2427658" cy="307777"/>
          </a:xfrm>
          <a:prstGeom prst="rect">
            <a:avLst/>
          </a:prstGeom>
          <a:noFill/>
        </p:spPr>
        <p:txBody>
          <a:bodyPr wrap="square" rtlCol="0">
            <a:spAutoFit/>
          </a:bodyPr>
          <a:lstStyle/>
          <a:p>
            <a:pPr marL="285750" indent="-285750">
              <a:buFont typeface="Arial" panose="020B0604020202020204" pitchFamily="34" charset="0"/>
              <a:buChar char="•"/>
            </a:pPr>
            <a:r>
              <a:rPr lang="en-US"/>
              <a:t>Enables communication</a:t>
            </a:r>
          </a:p>
        </p:txBody>
      </p:sp>
      <p:sp>
        <p:nvSpPr>
          <p:cNvPr id="3907" name="Google Shape;3907;p43"/>
          <p:cNvSpPr txBox="1"/>
          <p:nvPr/>
        </p:nvSpPr>
        <p:spPr>
          <a:xfrm>
            <a:off x="565664" y="1201276"/>
            <a:ext cx="2891903" cy="4332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lt2"/>
                </a:solidFill>
                <a:latin typeface="Fira Sans Extra Condensed SemiBold"/>
                <a:ea typeface="Fira Sans Extra Condensed SemiBold"/>
                <a:cs typeface="Fira Sans Extra Condensed SemiBold"/>
                <a:sym typeface="Fira Sans Extra Condensed SemiBold"/>
              </a:rPr>
              <a:t>Border Router</a:t>
            </a:r>
            <a:endParaRPr sz="24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0" name="Google Shape;3901;p43">
            <a:extLst>
              <a:ext uri="{FF2B5EF4-FFF2-40B4-BE49-F238E27FC236}">
                <a16:creationId xmlns:a16="http://schemas.microsoft.com/office/drawing/2014/main" id="{3703970E-A8EA-0035-0299-6B0651DF1DB8}"/>
              </a:ext>
            </a:extLst>
          </p:cNvPr>
          <p:cNvSpPr/>
          <p:nvPr/>
        </p:nvSpPr>
        <p:spPr>
          <a:xfrm>
            <a:off x="5935388" y="1189228"/>
            <a:ext cx="2592384" cy="1015312"/>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02;p43">
            <a:extLst>
              <a:ext uri="{FF2B5EF4-FFF2-40B4-BE49-F238E27FC236}">
                <a16:creationId xmlns:a16="http://schemas.microsoft.com/office/drawing/2014/main" id="{3DBCA3B5-70E8-0281-A141-EC310E0A2D69}"/>
              </a:ext>
            </a:extLst>
          </p:cNvPr>
          <p:cNvSpPr/>
          <p:nvPr/>
        </p:nvSpPr>
        <p:spPr>
          <a:xfrm>
            <a:off x="5935388" y="1189228"/>
            <a:ext cx="2592384" cy="1015312"/>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extBox 21">
            <a:extLst>
              <a:ext uri="{FF2B5EF4-FFF2-40B4-BE49-F238E27FC236}">
                <a16:creationId xmlns:a16="http://schemas.microsoft.com/office/drawing/2014/main" id="{B6B6445A-028C-3DDC-835C-49F83472984B}"/>
              </a:ext>
            </a:extLst>
          </p:cNvPr>
          <p:cNvSpPr txBox="1"/>
          <p:nvPr/>
        </p:nvSpPr>
        <p:spPr>
          <a:xfrm>
            <a:off x="5975751" y="1661980"/>
            <a:ext cx="2552021" cy="307777"/>
          </a:xfrm>
          <a:prstGeom prst="rect">
            <a:avLst/>
          </a:prstGeom>
          <a:noFill/>
        </p:spPr>
        <p:txBody>
          <a:bodyPr wrap="square" rtlCol="0">
            <a:spAutoFit/>
          </a:bodyPr>
          <a:lstStyle/>
          <a:p>
            <a:pPr marL="285750" indent="-285750">
              <a:buFont typeface="Arial" panose="020B0604020202020204" pitchFamily="34" charset="0"/>
              <a:buChar char="•"/>
            </a:pPr>
            <a:r>
              <a:rPr lang="en-US"/>
              <a:t>Acts as internal gateway</a:t>
            </a:r>
          </a:p>
        </p:txBody>
      </p:sp>
      <p:sp>
        <p:nvSpPr>
          <p:cNvPr id="23" name="Google Shape;3907;p43">
            <a:extLst>
              <a:ext uri="{FF2B5EF4-FFF2-40B4-BE49-F238E27FC236}">
                <a16:creationId xmlns:a16="http://schemas.microsoft.com/office/drawing/2014/main" id="{0A5EA429-3D90-1AD2-C568-5BECB19B5F09}"/>
              </a:ext>
            </a:extLst>
          </p:cNvPr>
          <p:cNvSpPr txBox="1"/>
          <p:nvPr/>
        </p:nvSpPr>
        <p:spPr>
          <a:xfrm>
            <a:off x="6145027" y="1290234"/>
            <a:ext cx="2191743" cy="4332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lt2"/>
                </a:solidFill>
                <a:latin typeface="Fira Sans Extra Condensed SemiBold"/>
                <a:ea typeface="Fira Sans Extra Condensed SemiBold"/>
                <a:cs typeface="Fira Sans Extra Condensed SemiBold"/>
                <a:sym typeface="Fira Sans Extra Condensed SemiBold"/>
              </a:rPr>
              <a:t>Main Router</a:t>
            </a:r>
            <a:endParaRPr sz="2400">
              <a:solidFill>
                <a:schemeClr val="lt2"/>
              </a:solidFill>
              <a:latin typeface="Fira Sans Extra Condensed SemiBold"/>
              <a:ea typeface="Fira Sans Extra Condensed SemiBold"/>
              <a:cs typeface="Fira Sans Extra Condensed SemiBold"/>
              <a:sym typeface="Fira Sans Extra Condensed SemiBold"/>
            </a:endParaRPr>
          </a:p>
        </p:txBody>
      </p:sp>
      <p:pic>
        <p:nvPicPr>
          <p:cNvPr id="31" name="Picture 30" descr="A diagram of a computer network&#10;&#10;Description automatically generated">
            <a:extLst>
              <a:ext uri="{FF2B5EF4-FFF2-40B4-BE49-F238E27FC236}">
                <a16:creationId xmlns:a16="http://schemas.microsoft.com/office/drawing/2014/main" id="{86C3AD75-84F9-9A67-F651-790F469A8E7B}"/>
              </a:ext>
            </a:extLst>
          </p:cNvPr>
          <p:cNvPicPr>
            <a:picLocks noChangeAspect="1"/>
          </p:cNvPicPr>
          <p:nvPr/>
        </p:nvPicPr>
        <p:blipFill rotWithShape="1">
          <a:blip r:embed="rId3"/>
          <a:srcRect t="788" r="40774" b="57809"/>
          <a:stretch/>
        </p:blipFill>
        <p:spPr>
          <a:xfrm>
            <a:off x="1401826" y="2369997"/>
            <a:ext cx="6521026" cy="20804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 name="Title 2">
            <a:extLst>
              <a:ext uri="{FF2B5EF4-FFF2-40B4-BE49-F238E27FC236}">
                <a16:creationId xmlns:a16="http://schemas.microsoft.com/office/drawing/2014/main" id="{91663597-A933-951E-0A6E-458BD7904950}"/>
              </a:ext>
            </a:extLst>
          </p:cNvPr>
          <p:cNvSpPr>
            <a:spLocks noGrp="1"/>
          </p:cNvSpPr>
          <p:nvPr>
            <p:ph type="title"/>
          </p:nvPr>
        </p:nvSpPr>
        <p:spPr>
          <a:xfrm>
            <a:off x="514800" y="391790"/>
            <a:ext cx="8114400" cy="513000"/>
          </a:xfrm>
        </p:spPr>
        <p:txBody>
          <a:bodyPr/>
          <a:lstStyle/>
          <a:p>
            <a:r>
              <a:rPr lang="en-US" sz="2800" b="1"/>
              <a:t>Setting Up Default Gateway</a:t>
            </a:r>
          </a:p>
        </p:txBody>
      </p:sp>
      <p:pic>
        <p:nvPicPr>
          <p:cNvPr id="6" name="Picture 5">
            <a:extLst>
              <a:ext uri="{FF2B5EF4-FFF2-40B4-BE49-F238E27FC236}">
                <a16:creationId xmlns:a16="http://schemas.microsoft.com/office/drawing/2014/main" id="{2A5D4AAC-2A08-42F1-ABFB-0205D6FD3B9F}"/>
              </a:ext>
            </a:extLst>
          </p:cNvPr>
          <p:cNvPicPr>
            <a:picLocks noChangeAspect="1"/>
          </p:cNvPicPr>
          <p:nvPr/>
        </p:nvPicPr>
        <p:blipFill rotWithShape="1">
          <a:blip r:embed="rId3">
            <a:extLst>
              <a:ext uri="{28A0092B-C50C-407E-A947-70E740481C1C}">
                <a14:useLocalDpi xmlns:a14="http://schemas.microsoft.com/office/drawing/2010/main" val="0"/>
              </a:ext>
            </a:extLst>
          </a:blip>
          <a:srcRect b="9840"/>
          <a:stretch/>
        </p:blipFill>
        <p:spPr bwMode="auto">
          <a:xfrm>
            <a:off x="1099800" y="966107"/>
            <a:ext cx="6944400" cy="1468717"/>
          </a:xfrm>
          <a:prstGeom prst="rect">
            <a:avLst/>
          </a:prstGeom>
          <a:noFill/>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2589A199-3C3F-52B7-28B7-D5D25CABA1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9800" y="2493947"/>
            <a:ext cx="6896748" cy="1309018"/>
          </a:xfrm>
          <a:prstGeom prst="rect">
            <a:avLst/>
          </a:prstGeom>
          <a:noFill/>
        </p:spPr>
      </p:pic>
      <p:sp>
        <p:nvSpPr>
          <p:cNvPr id="4" name="Google Shape;3860;p42">
            <a:extLst>
              <a:ext uri="{FF2B5EF4-FFF2-40B4-BE49-F238E27FC236}">
                <a16:creationId xmlns:a16="http://schemas.microsoft.com/office/drawing/2014/main" id="{AC0856D8-31E2-6DCF-49EE-E8875CF0D60B}"/>
              </a:ext>
            </a:extLst>
          </p:cNvPr>
          <p:cNvSpPr/>
          <p:nvPr/>
        </p:nvSpPr>
        <p:spPr>
          <a:xfrm>
            <a:off x="1392721" y="3942085"/>
            <a:ext cx="6380144" cy="918624"/>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61;p42">
            <a:extLst>
              <a:ext uri="{FF2B5EF4-FFF2-40B4-BE49-F238E27FC236}">
                <a16:creationId xmlns:a16="http://schemas.microsoft.com/office/drawing/2014/main" id="{366AFAE8-046C-6CCA-48D9-30DC42E2F0D5}"/>
              </a:ext>
            </a:extLst>
          </p:cNvPr>
          <p:cNvSpPr/>
          <p:nvPr/>
        </p:nvSpPr>
        <p:spPr>
          <a:xfrm>
            <a:off x="1392721" y="3942085"/>
            <a:ext cx="6380144" cy="91862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1;p42">
            <a:extLst>
              <a:ext uri="{FF2B5EF4-FFF2-40B4-BE49-F238E27FC236}">
                <a16:creationId xmlns:a16="http://schemas.microsoft.com/office/drawing/2014/main" id="{CB6A1644-B51F-0C1F-D948-53BF50465FB1}"/>
              </a:ext>
            </a:extLst>
          </p:cNvPr>
          <p:cNvSpPr txBox="1"/>
          <p:nvPr/>
        </p:nvSpPr>
        <p:spPr>
          <a:xfrm flipH="1">
            <a:off x="1516754" y="3228453"/>
            <a:ext cx="6245676" cy="2345888"/>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sz="1800">
                <a:solidFill>
                  <a:srgbClr val="293E8D"/>
                </a:solidFill>
                <a:latin typeface="Roboto"/>
                <a:ea typeface="Roboto"/>
                <a:cs typeface="Roboto"/>
                <a:sym typeface="Roboto"/>
              </a:rPr>
              <a:t>Allows data transmission</a:t>
            </a:r>
          </a:p>
          <a:p>
            <a:pPr marL="285750" lvl="0" indent="-285750" rtl="0">
              <a:spcBef>
                <a:spcPts val="0"/>
              </a:spcBef>
              <a:spcAft>
                <a:spcPts val="0"/>
              </a:spcAft>
              <a:buFont typeface="Arial" panose="020B0604020202020204" pitchFamily="34" charset="0"/>
              <a:buChar char="•"/>
            </a:pPr>
            <a:r>
              <a:rPr lang="en-US" sz="1800">
                <a:solidFill>
                  <a:srgbClr val="293E8D"/>
                </a:solidFill>
                <a:latin typeface="Roboto"/>
                <a:ea typeface="Roboto"/>
                <a:cs typeface="Roboto"/>
                <a:sym typeface="Roboto"/>
              </a:rPr>
              <a:t>Improves overall network performance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60" name="Google Shape;3860;p42"/>
          <p:cNvSpPr/>
          <p:nvPr/>
        </p:nvSpPr>
        <p:spPr>
          <a:xfrm>
            <a:off x="1392721" y="2888166"/>
            <a:ext cx="6380144" cy="125333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1392721" y="2888166"/>
            <a:ext cx="6380144" cy="125333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txBox="1"/>
          <p:nvPr/>
        </p:nvSpPr>
        <p:spPr>
          <a:xfrm flipH="1">
            <a:off x="1522544" y="2208329"/>
            <a:ext cx="6245676" cy="2345888"/>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endParaRPr lang="en-US" sz="1800">
              <a:solidFill>
                <a:srgbClr val="293E8D"/>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US" sz="1800">
                <a:solidFill>
                  <a:srgbClr val="293E8D"/>
                </a:solidFill>
                <a:latin typeface="Roboto"/>
                <a:ea typeface="Roboto"/>
                <a:cs typeface="Roboto"/>
                <a:sym typeface="Roboto"/>
              </a:rPr>
              <a:t>Save the running configuration to the startup file</a:t>
            </a:r>
          </a:p>
          <a:p>
            <a:pPr marL="171450" lvl="0" indent="-171450" rtl="0">
              <a:spcBef>
                <a:spcPts val="0"/>
              </a:spcBef>
              <a:spcAft>
                <a:spcPts val="0"/>
              </a:spcAft>
              <a:buFont typeface="Arial" panose="020B0604020202020204" pitchFamily="34" charset="0"/>
              <a:buChar char="•"/>
            </a:pPr>
            <a:r>
              <a:rPr lang="en-US" sz="1800">
                <a:solidFill>
                  <a:srgbClr val="293E8D"/>
                </a:solidFill>
                <a:latin typeface="Roboto"/>
                <a:ea typeface="Roboto"/>
                <a:cs typeface="Roboto"/>
                <a:sym typeface="Roboto"/>
              </a:rPr>
              <a:t>The routers would maintain their configuration settings even after a restart or power cut. </a:t>
            </a:r>
          </a:p>
        </p:txBody>
      </p:sp>
      <p:sp>
        <p:nvSpPr>
          <p:cNvPr id="3" name="Title 2">
            <a:extLst>
              <a:ext uri="{FF2B5EF4-FFF2-40B4-BE49-F238E27FC236}">
                <a16:creationId xmlns:a16="http://schemas.microsoft.com/office/drawing/2014/main" id="{91663597-A933-951E-0A6E-458BD7904950}"/>
              </a:ext>
            </a:extLst>
          </p:cNvPr>
          <p:cNvSpPr>
            <a:spLocks noGrp="1"/>
          </p:cNvSpPr>
          <p:nvPr>
            <p:ph type="title"/>
          </p:nvPr>
        </p:nvSpPr>
        <p:spPr>
          <a:xfrm>
            <a:off x="514800" y="391790"/>
            <a:ext cx="8114400" cy="513000"/>
          </a:xfrm>
        </p:spPr>
        <p:txBody>
          <a:bodyPr/>
          <a:lstStyle/>
          <a:p>
            <a:r>
              <a:rPr lang="en-US" sz="2800" b="1"/>
              <a:t>Auto-start &amp; Configuration Saving</a:t>
            </a:r>
          </a:p>
        </p:txBody>
      </p:sp>
      <p:pic>
        <p:nvPicPr>
          <p:cNvPr id="4" name="Picture 3" descr="A screen shot of a computer screen&#10;&#10;Description automatically generated">
            <a:extLst>
              <a:ext uri="{FF2B5EF4-FFF2-40B4-BE49-F238E27FC236}">
                <a16:creationId xmlns:a16="http://schemas.microsoft.com/office/drawing/2014/main" id="{2AB393F4-8ACE-B059-47B7-BFF85FAD8D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4581" y="1124195"/>
            <a:ext cx="6754838" cy="1319912"/>
          </a:xfrm>
          <a:prstGeom prst="rect">
            <a:avLst/>
          </a:prstGeom>
          <a:noFill/>
        </p:spPr>
      </p:pic>
    </p:spTree>
    <p:extLst>
      <p:ext uri="{BB962C8B-B14F-4D97-AF65-F5344CB8AC3E}">
        <p14:creationId xmlns:p14="http://schemas.microsoft.com/office/powerpoint/2010/main" val="820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60" name="Google Shape;3860;p42"/>
          <p:cNvSpPr/>
          <p:nvPr/>
        </p:nvSpPr>
        <p:spPr>
          <a:xfrm>
            <a:off x="351790" y="3173310"/>
            <a:ext cx="8440418" cy="13765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351790" y="3173310"/>
            <a:ext cx="8440418" cy="13765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91663597-A933-951E-0A6E-458BD7904950}"/>
              </a:ext>
            </a:extLst>
          </p:cNvPr>
          <p:cNvSpPr>
            <a:spLocks noGrp="1"/>
          </p:cNvSpPr>
          <p:nvPr>
            <p:ph type="title"/>
          </p:nvPr>
        </p:nvSpPr>
        <p:spPr>
          <a:xfrm>
            <a:off x="514800" y="391790"/>
            <a:ext cx="8114400" cy="513000"/>
          </a:xfrm>
        </p:spPr>
        <p:txBody>
          <a:bodyPr/>
          <a:lstStyle/>
          <a:p>
            <a:r>
              <a:rPr lang="en-US" sz="2800" b="1"/>
              <a:t>Dynamic Routing</a:t>
            </a:r>
          </a:p>
        </p:txBody>
      </p:sp>
      <p:pic>
        <p:nvPicPr>
          <p:cNvPr id="5" name="Picture 4" descr="A screen shot of a computer&#10;&#10;Description automatically generated">
            <a:extLst>
              <a:ext uri="{FF2B5EF4-FFF2-40B4-BE49-F238E27FC236}">
                <a16:creationId xmlns:a16="http://schemas.microsoft.com/office/drawing/2014/main" id="{3359F9DD-3820-30C2-E9A7-592F2DB296B0}"/>
              </a:ext>
            </a:extLst>
          </p:cNvPr>
          <p:cNvPicPr>
            <a:picLocks noChangeAspect="1"/>
          </p:cNvPicPr>
          <p:nvPr/>
        </p:nvPicPr>
        <p:blipFill rotWithShape="1">
          <a:blip r:embed="rId3">
            <a:extLst>
              <a:ext uri="{28A0092B-C50C-407E-A947-70E740481C1C}">
                <a14:useLocalDpi xmlns:a14="http://schemas.microsoft.com/office/drawing/2010/main" val="0"/>
              </a:ext>
            </a:extLst>
          </a:blip>
          <a:srcRect t="67209" r="26062"/>
          <a:stretch/>
        </p:blipFill>
        <p:spPr>
          <a:xfrm>
            <a:off x="1817328" y="949351"/>
            <a:ext cx="5509342" cy="2083737"/>
          </a:xfrm>
          <a:prstGeom prst="rect">
            <a:avLst/>
          </a:prstGeom>
        </p:spPr>
      </p:pic>
      <p:sp>
        <p:nvSpPr>
          <p:cNvPr id="7" name="TextBox 6">
            <a:extLst>
              <a:ext uri="{FF2B5EF4-FFF2-40B4-BE49-F238E27FC236}">
                <a16:creationId xmlns:a16="http://schemas.microsoft.com/office/drawing/2014/main" id="{45929D6B-1D70-9858-76F2-D82427261951}"/>
              </a:ext>
            </a:extLst>
          </p:cNvPr>
          <p:cNvSpPr txBox="1"/>
          <p:nvPr/>
        </p:nvSpPr>
        <p:spPr>
          <a:xfrm>
            <a:off x="351789" y="3261431"/>
            <a:ext cx="8300463" cy="1200329"/>
          </a:xfrm>
          <a:prstGeom prst="rect">
            <a:avLst/>
          </a:prstGeom>
          <a:noFill/>
        </p:spPr>
        <p:txBody>
          <a:bodyPr wrap="square">
            <a:spAutoFit/>
          </a:bodyPr>
          <a:lstStyle/>
          <a:p>
            <a:pPr marL="285750" indent="-285750">
              <a:buFont typeface="Arial" panose="020B0604020202020204" pitchFamily="34" charset="0"/>
              <a:buChar char="•"/>
            </a:pPr>
            <a:r>
              <a:rPr lang="en-US" sz="1800">
                <a:solidFill>
                  <a:srgbClr val="293E8D"/>
                </a:solidFill>
                <a:latin typeface="Roboto"/>
                <a:ea typeface="Roboto"/>
                <a:cs typeface="Roboto"/>
                <a:sym typeface="Roboto"/>
              </a:rPr>
              <a:t>Help to handle large and complex network efficiently</a:t>
            </a:r>
          </a:p>
          <a:p>
            <a:pPr marL="285750" lvl="0" indent="-285750" rtl="0">
              <a:spcBef>
                <a:spcPts val="0"/>
              </a:spcBef>
              <a:spcAft>
                <a:spcPts val="0"/>
              </a:spcAft>
              <a:buFont typeface="Arial" panose="020B0604020202020204" pitchFamily="34" charset="0"/>
              <a:buChar char="•"/>
            </a:pPr>
            <a:r>
              <a:rPr lang="en-US" sz="1800">
                <a:solidFill>
                  <a:srgbClr val="293E8D"/>
                </a:solidFill>
                <a:latin typeface="Roboto"/>
                <a:ea typeface="Roboto"/>
                <a:cs typeface="Roboto"/>
                <a:sym typeface="Roboto"/>
              </a:rPr>
              <a:t>Adapt to changes in network topology automatically, routing tables adjusted accordingly</a:t>
            </a:r>
          </a:p>
          <a:p>
            <a:pPr marL="285750" indent="-285750">
              <a:buFont typeface="Arial" panose="020B0604020202020204" pitchFamily="34" charset="0"/>
              <a:buChar char="•"/>
            </a:pPr>
            <a:r>
              <a:rPr lang="en-US" sz="1800">
                <a:solidFill>
                  <a:srgbClr val="293E8D"/>
                </a:solidFill>
                <a:latin typeface="Roboto"/>
                <a:ea typeface="Roboto"/>
                <a:cs typeface="Roboto"/>
                <a:sym typeface="Roboto"/>
              </a:rPr>
              <a:t>RIP routers choose the most optimal path for data transmission</a:t>
            </a:r>
          </a:p>
        </p:txBody>
      </p:sp>
    </p:spTree>
    <p:extLst>
      <p:ext uri="{BB962C8B-B14F-4D97-AF65-F5344CB8AC3E}">
        <p14:creationId xmlns:p14="http://schemas.microsoft.com/office/powerpoint/2010/main" val="371379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alking on a tablet&#10;&#10;Description automatically generated">
            <a:extLst>
              <a:ext uri="{FF2B5EF4-FFF2-40B4-BE49-F238E27FC236}">
                <a16:creationId xmlns:a16="http://schemas.microsoft.com/office/drawing/2014/main" id="{ED4C64A6-11EA-AE3D-5C99-1CC4821E5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07" y="222321"/>
            <a:ext cx="7278341" cy="5149426"/>
          </a:xfrm>
          <a:prstGeom prst="rect">
            <a:avLst/>
          </a:prstGeom>
        </p:spPr>
      </p:pic>
      <p:sp>
        <p:nvSpPr>
          <p:cNvPr id="4" name="Flowchart: Process 3">
            <a:extLst>
              <a:ext uri="{FF2B5EF4-FFF2-40B4-BE49-F238E27FC236}">
                <a16:creationId xmlns:a16="http://schemas.microsoft.com/office/drawing/2014/main" id="{86F7015B-DFA1-4B8A-4CDE-1FAA684545F4}"/>
              </a:ext>
            </a:extLst>
          </p:cNvPr>
          <p:cNvSpPr/>
          <p:nvPr/>
        </p:nvSpPr>
        <p:spPr>
          <a:xfrm>
            <a:off x="4733056" y="-1276"/>
            <a:ext cx="4433804" cy="5144776"/>
          </a:xfrm>
          <a:prstGeom prst="flowChartProcess">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6" name="Picture 65" descr="A screen shot of a black and red screen&#10;&#10;Description automatically generated">
            <a:extLst>
              <a:ext uri="{FF2B5EF4-FFF2-40B4-BE49-F238E27FC236}">
                <a16:creationId xmlns:a16="http://schemas.microsoft.com/office/drawing/2014/main" id="{0E20587E-B1E5-CA99-F8BA-170A755749B8}"/>
              </a:ext>
            </a:extLst>
          </p:cNvPr>
          <p:cNvPicPr>
            <a:picLocks noChangeAspect="1"/>
          </p:cNvPicPr>
          <p:nvPr/>
        </p:nvPicPr>
        <p:blipFill rotWithShape="1">
          <a:blip r:embed="rId3">
            <a:extLst>
              <a:ext uri="{28A0092B-C50C-407E-A947-70E740481C1C}">
                <a14:useLocalDpi xmlns:a14="http://schemas.microsoft.com/office/drawing/2010/main" val="0"/>
              </a:ext>
            </a:extLst>
          </a:blip>
          <a:srcRect l="5619" t="74042" r="70089" b="10078"/>
          <a:stretch/>
        </p:blipFill>
        <p:spPr>
          <a:xfrm>
            <a:off x="8176367" y="4315676"/>
            <a:ext cx="576879" cy="457508"/>
          </a:xfrm>
          <a:prstGeom prst="rect">
            <a:avLst/>
          </a:prstGeom>
        </p:spPr>
      </p:pic>
      <p:sp>
        <p:nvSpPr>
          <p:cNvPr id="3" name="Subtitle 2">
            <a:extLst>
              <a:ext uri="{FF2B5EF4-FFF2-40B4-BE49-F238E27FC236}">
                <a16:creationId xmlns:a16="http://schemas.microsoft.com/office/drawing/2014/main" id="{AE0247A8-9BBD-815A-ACA3-043C1426318B}"/>
              </a:ext>
            </a:extLst>
          </p:cNvPr>
          <p:cNvSpPr>
            <a:spLocks noGrp="1"/>
          </p:cNvSpPr>
          <p:nvPr>
            <p:ph type="subTitle" idx="1"/>
          </p:nvPr>
        </p:nvSpPr>
        <p:spPr>
          <a:xfrm>
            <a:off x="5350839" y="1298498"/>
            <a:ext cx="3368041" cy="2169755"/>
          </a:xfrm>
          <a:ln>
            <a:noFill/>
          </a:ln>
        </p:spPr>
        <p:txBody>
          <a:bodyPr>
            <a:noAutofit/>
          </a:bodyPr>
          <a:lstStyle/>
          <a:p>
            <a:pPr marL="0" indent="0" algn="ctr">
              <a:lnSpc>
                <a:spcPct val="200000"/>
              </a:lnSpc>
              <a:buClr>
                <a:srgbClr val="000000"/>
              </a:buClr>
            </a:pPr>
            <a:r>
              <a:rPr lang="en-US" sz="1400">
                <a:solidFill>
                  <a:schemeClr val="tx1"/>
                </a:solidFill>
                <a:sym typeface="Arial"/>
              </a:rPr>
              <a:t>Oh no! Our newly designed network is under attack by sneaky cyber-critters!  But fear not, fellow tech warriors, we shall rise to the occasion and defend our kingdom of data with some super cool security measures! </a:t>
            </a:r>
            <a:endParaRPr lang="en-MY" sz="1400">
              <a:solidFill>
                <a:schemeClr val="tx1"/>
              </a:solidFill>
              <a:sym typeface="Arial"/>
            </a:endParaRPr>
          </a:p>
        </p:txBody>
      </p:sp>
      <p:sp>
        <p:nvSpPr>
          <p:cNvPr id="2" name="Flowchart: Process 1">
            <a:extLst>
              <a:ext uri="{FF2B5EF4-FFF2-40B4-BE49-F238E27FC236}">
                <a16:creationId xmlns:a16="http://schemas.microsoft.com/office/drawing/2014/main" id="{D2C83DC0-11EC-2348-FE02-D79F08329D64}"/>
              </a:ext>
            </a:extLst>
          </p:cNvPr>
          <p:cNvSpPr/>
          <p:nvPr/>
        </p:nvSpPr>
        <p:spPr>
          <a:xfrm flipH="1">
            <a:off x="4688904" y="0"/>
            <a:ext cx="334654" cy="5144776"/>
          </a:xfrm>
          <a:prstGeom prst="flowChartProcess">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 name="Group 10">
            <a:extLst>
              <a:ext uri="{FF2B5EF4-FFF2-40B4-BE49-F238E27FC236}">
                <a16:creationId xmlns:a16="http://schemas.microsoft.com/office/drawing/2014/main" id="{CB1E73FB-6F42-D79D-E02F-AF3E98D094FA}"/>
              </a:ext>
            </a:extLst>
          </p:cNvPr>
          <p:cNvGrpSpPr/>
          <p:nvPr/>
        </p:nvGrpSpPr>
        <p:grpSpPr>
          <a:xfrm>
            <a:off x="5385204" y="617786"/>
            <a:ext cx="3368042" cy="457115"/>
            <a:chOff x="5078423" y="568601"/>
            <a:chExt cx="3368042" cy="457115"/>
          </a:xfrm>
        </p:grpSpPr>
        <p:grpSp>
          <p:nvGrpSpPr>
            <p:cNvPr id="9" name="Group 8">
              <a:extLst>
                <a:ext uri="{FF2B5EF4-FFF2-40B4-BE49-F238E27FC236}">
                  <a16:creationId xmlns:a16="http://schemas.microsoft.com/office/drawing/2014/main" id="{6256980D-35CB-3030-E66B-6906BB540C1E}"/>
                </a:ext>
              </a:extLst>
            </p:cNvPr>
            <p:cNvGrpSpPr/>
            <p:nvPr/>
          </p:nvGrpSpPr>
          <p:grpSpPr>
            <a:xfrm>
              <a:off x="5078423" y="667656"/>
              <a:ext cx="3368042" cy="284421"/>
              <a:chOff x="5185103" y="576639"/>
              <a:chExt cx="3368042" cy="284421"/>
            </a:xfrm>
          </p:grpSpPr>
          <p:pic>
            <p:nvPicPr>
              <p:cNvPr id="7" name="Picture 6" descr="A screen shot of a black and red screen&#10;&#10;Description automatically generated">
                <a:extLst>
                  <a:ext uri="{FF2B5EF4-FFF2-40B4-BE49-F238E27FC236}">
                    <a16:creationId xmlns:a16="http://schemas.microsoft.com/office/drawing/2014/main" id="{2EB1D4A7-8684-A0D1-0D27-300232ABE5E8}"/>
                  </a:ext>
                </a:extLst>
              </p:cNvPr>
              <p:cNvPicPr>
                <a:picLocks noChangeAspect="1"/>
              </p:cNvPicPr>
              <p:nvPr/>
            </p:nvPicPr>
            <p:blipFill rotWithShape="1">
              <a:blip r:embed="rId3"/>
              <a:srcRect l="4480" t="5418" r="4480" b="87475"/>
              <a:stretch/>
            </p:blipFill>
            <p:spPr>
              <a:xfrm>
                <a:off x="5185103" y="579119"/>
                <a:ext cx="3368042" cy="281941"/>
              </a:xfrm>
              <a:prstGeom prst="rect">
                <a:avLst/>
              </a:prstGeom>
            </p:spPr>
          </p:pic>
          <p:sp>
            <p:nvSpPr>
              <p:cNvPr id="8" name="Flowchart: Process 7">
                <a:extLst>
                  <a:ext uri="{FF2B5EF4-FFF2-40B4-BE49-F238E27FC236}">
                    <a16:creationId xmlns:a16="http://schemas.microsoft.com/office/drawing/2014/main" id="{3D49F935-7942-B3DD-E3A0-500B62BA3E97}"/>
                  </a:ext>
                </a:extLst>
              </p:cNvPr>
              <p:cNvSpPr/>
              <p:nvPr/>
            </p:nvSpPr>
            <p:spPr>
              <a:xfrm>
                <a:off x="6163818" y="576639"/>
                <a:ext cx="1341883" cy="284421"/>
              </a:xfrm>
              <a:prstGeom prst="flowChartProcess">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63" name="Title 1">
              <a:extLst>
                <a:ext uri="{FF2B5EF4-FFF2-40B4-BE49-F238E27FC236}">
                  <a16:creationId xmlns:a16="http://schemas.microsoft.com/office/drawing/2014/main" id="{3C1157B6-E156-8C42-1F52-99D8F26D9F6A}"/>
                </a:ext>
              </a:extLst>
            </p:cNvPr>
            <p:cNvSpPr txBox="1">
              <a:spLocks/>
            </p:cNvSpPr>
            <p:nvPr/>
          </p:nvSpPr>
          <p:spPr>
            <a:xfrm>
              <a:off x="6101290" y="568601"/>
              <a:ext cx="1430763" cy="457115"/>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500">
                  <a:solidFill>
                    <a:srgbClr val="C00000"/>
                  </a:solidFill>
                  <a:latin typeface="Fira Sans Extra Condensed SemiBold"/>
                  <a:sym typeface="Fira Sans Extra Condensed SemiBold"/>
                </a:rPr>
                <a:t>WARNING!</a:t>
              </a:r>
            </a:p>
          </p:txBody>
        </p:sp>
      </p:grpSp>
    </p:spTree>
    <p:extLst>
      <p:ext uri="{BB962C8B-B14F-4D97-AF65-F5344CB8AC3E}">
        <p14:creationId xmlns:p14="http://schemas.microsoft.com/office/powerpoint/2010/main" val="155568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oogle Shape;4044;p45">
            <a:extLst>
              <a:ext uri="{FF2B5EF4-FFF2-40B4-BE49-F238E27FC236}">
                <a16:creationId xmlns:a16="http://schemas.microsoft.com/office/drawing/2014/main" id="{DF381F17-C3AE-014E-30B3-5B164CDE10CF}"/>
              </a:ext>
            </a:extLst>
          </p:cNvPr>
          <p:cNvGrpSpPr/>
          <p:nvPr/>
        </p:nvGrpSpPr>
        <p:grpSpPr>
          <a:xfrm>
            <a:off x="5164101" y="3004310"/>
            <a:ext cx="3465074" cy="1520190"/>
            <a:chOff x="751150" y="2247204"/>
            <a:chExt cx="2043900" cy="1140000"/>
          </a:xfrm>
        </p:grpSpPr>
        <p:sp>
          <p:nvSpPr>
            <p:cNvPr id="83" name="Google Shape;4045;p45">
              <a:extLst>
                <a:ext uri="{FF2B5EF4-FFF2-40B4-BE49-F238E27FC236}">
                  <a16:creationId xmlns:a16="http://schemas.microsoft.com/office/drawing/2014/main" id="{722D97BD-A3E3-1FC5-A9B0-ECE736281AFD}"/>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28;p45">
              <a:extLst>
                <a:ext uri="{FF2B5EF4-FFF2-40B4-BE49-F238E27FC236}">
                  <a16:creationId xmlns:a16="http://schemas.microsoft.com/office/drawing/2014/main" id="{EC7525BE-F06D-BEF6-77AF-E25CC99A50A1}"/>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4044;p45">
            <a:extLst>
              <a:ext uri="{FF2B5EF4-FFF2-40B4-BE49-F238E27FC236}">
                <a16:creationId xmlns:a16="http://schemas.microsoft.com/office/drawing/2014/main" id="{B624AFDA-0974-F2D1-6D48-67FB63015207}"/>
              </a:ext>
            </a:extLst>
          </p:cNvPr>
          <p:cNvGrpSpPr/>
          <p:nvPr/>
        </p:nvGrpSpPr>
        <p:grpSpPr>
          <a:xfrm>
            <a:off x="5164101" y="1047502"/>
            <a:ext cx="3465074" cy="1520190"/>
            <a:chOff x="751150" y="2247204"/>
            <a:chExt cx="2043900" cy="1140000"/>
          </a:xfrm>
        </p:grpSpPr>
        <p:sp>
          <p:nvSpPr>
            <p:cNvPr id="80" name="Google Shape;4045;p45">
              <a:extLst>
                <a:ext uri="{FF2B5EF4-FFF2-40B4-BE49-F238E27FC236}">
                  <a16:creationId xmlns:a16="http://schemas.microsoft.com/office/drawing/2014/main" id="{94F89774-C1E3-2CA5-F13D-D09070FE4730}"/>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28;p45">
              <a:extLst>
                <a:ext uri="{FF2B5EF4-FFF2-40B4-BE49-F238E27FC236}">
                  <a16:creationId xmlns:a16="http://schemas.microsoft.com/office/drawing/2014/main" id="{07821F5D-04A1-5D0A-7BD8-6C0916604E72}"/>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4044;p45">
            <a:extLst>
              <a:ext uri="{FF2B5EF4-FFF2-40B4-BE49-F238E27FC236}">
                <a16:creationId xmlns:a16="http://schemas.microsoft.com/office/drawing/2014/main" id="{80EC2775-60DA-5981-BFAB-BF941112CDAC}"/>
              </a:ext>
            </a:extLst>
          </p:cNvPr>
          <p:cNvGrpSpPr/>
          <p:nvPr/>
        </p:nvGrpSpPr>
        <p:grpSpPr>
          <a:xfrm>
            <a:off x="514775" y="1047501"/>
            <a:ext cx="3270923" cy="3485424"/>
            <a:chOff x="751150" y="2247204"/>
            <a:chExt cx="2043900" cy="1140000"/>
          </a:xfrm>
        </p:grpSpPr>
        <p:sp>
          <p:nvSpPr>
            <p:cNvPr id="77" name="Google Shape;4045;p45">
              <a:extLst>
                <a:ext uri="{FF2B5EF4-FFF2-40B4-BE49-F238E27FC236}">
                  <a16:creationId xmlns:a16="http://schemas.microsoft.com/office/drawing/2014/main" id="{79D596D9-DBA4-92DA-0D39-F2DC866EA70B}"/>
                </a:ext>
              </a:extLst>
            </p:cNvPr>
            <p:cNvSpPr/>
            <p:nvPr/>
          </p:nvSpPr>
          <p:spPr>
            <a:xfrm>
              <a:off x="751150" y="2247204"/>
              <a:ext cx="2043900" cy="1140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28;p45">
              <a:extLst>
                <a:ext uri="{FF2B5EF4-FFF2-40B4-BE49-F238E27FC236}">
                  <a16:creationId xmlns:a16="http://schemas.microsoft.com/office/drawing/2014/main" id="{96DC3212-F73A-66D9-B337-0D8F81FDD274}"/>
                </a:ext>
              </a:extLst>
            </p:cNvPr>
            <p:cNvSpPr/>
            <p:nvPr/>
          </p:nvSpPr>
          <p:spPr>
            <a:xfrm>
              <a:off x="751150" y="2247204"/>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CC00D6E7-8BF9-80B5-12B5-9A163D56C320}"/>
              </a:ext>
            </a:extLst>
          </p:cNvPr>
          <p:cNvPicPr>
            <a:picLocks noChangeAspect="1"/>
          </p:cNvPicPr>
          <p:nvPr/>
        </p:nvPicPr>
        <p:blipFill rotWithShape="1">
          <a:blip r:embed="rId2"/>
          <a:srcRect b="23077"/>
          <a:stretch/>
        </p:blipFill>
        <p:spPr>
          <a:xfrm>
            <a:off x="3005166" y="2025114"/>
            <a:ext cx="3270922" cy="2555252"/>
          </a:xfrm>
          <a:prstGeom prst="rect">
            <a:avLst/>
          </a:prstGeom>
        </p:spPr>
      </p:pic>
      <p:pic>
        <p:nvPicPr>
          <p:cNvPr id="7" name="Picture 6" descr="A computer screen with people sitting on it&#10;&#10;Description automatically generated">
            <a:extLst>
              <a:ext uri="{FF2B5EF4-FFF2-40B4-BE49-F238E27FC236}">
                <a16:creationId xmlns:a16="http://schemas.microsoft.com/office/drawing/2014/main" id="{4D29DB2E-483A-E4E6-740C-EA511EAADA25}"/>
              </a:ext>
            </a:extLst>
          </p:cNvPr>
          <p:cNvPicPr>
            <a:picLocks noChangeAspect="1"/>
          </p:cNvPicPr>
          <p:nvPr/>
        </p:nvPicPr>
        <p:blipFill rotWithShape="1">
          <a:blip r:embed="rId3"/>
          <a:srcRect l="26186" t="8171" r="27288" b="5942"/>
          <a:stretch/>
        </p:blipFill>
        <p:spPr>
          <a:xfrm>
            <a:off x="3122883" y="2306355"/>
            <a:ext cx="2898183" cy="2329109"/>
          </a:xfrm>
          <a:prstGeom prst="rect">
            <a:avLst/>
          </a:prstGeom>
        </p:spPr>
      </p:pic>
      <p:sp>
        <p:nvSpPr>
          <p:cNvPr id="11" name="Google Shape;3948;p44">
            <a:extLst>
              <a:ext uri="{FF2B5EF4-FFF2-40B4-BE49-F238E27FC236}">
                <a16:creationId xmlns:a16="http://schemas.microsoft.com/office/drawing/2014/main" id="{1E8FBC09-697C-2CFF-6BBB-B18E7B29EBF0}"/>
              </a:ext>
            </a:extLst>
          </p:cNvPr>
          <p:cNvSpPr txBox="1">
            <a:spLocks/>
          </p:cNvSpPr>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GB"/>
              <a:t>Security Mechanism</a:t>
            </a:r>
          </a:p>
        </p:txBody>
      </p:sp>
      <p:sp>
        <p:nvSpPr>
          <p:cNvPr id="13" name="TextBox 12">
            <a:extLst>
              <a:ext uri="{FF2B5EF4-FFF2-40B4-BE49-F238E27FC236}">
                <a16:creationId xmlns:a16="http://schemas.microsoft.com/office/drawing/2014/main" id="{FBCA3DBE-ACAA-84B8-50E6-6221DC42B8D0}"/>
              </a:ext>
            </a:extLst>
          </p:cNvPr>
          <p:cNvSpPr txBox="1"/>
          <p:nvPr/>
        </p:nvSpPr>
        <p:spPr>
          <a:xfrm>
            <a:off x="863024" y="1462769"/>
            <a:ext cx="1996440" cy="369332"/>
          </a:xfrm>
          <a:prstGeom prst="rect">
            <a:avLst/>
          </a:prstGeom>
          <a:noFill/>
        </p:spPr>
        <p:txBody>
          <a:bodyPr wrap="square">
            <a:spAutoFit/>
          </a:bodyPr>
          <a:lstStyle/>
          <a:p>
            <a:r>
              <a:rPr lang="en-MY" sz="1800">
                <a:solidFill>
                  <a:schemeClr val="lt2"/>
                </a:solidFill>
                <a:latin typeface="Fira Sans Extra Condensed SemiBold"/>
              </a:rPr>
              <a:t>Essential because...</a:t>
            </a:r>
          </a:p>
        </p:txBody>
      </p:sp>
      <p:sp>
        <p:nvSpPr>
          <p:cNvPr id="16" name="TextBox 15">
            <a:extLst>
              <a:ext uri="{FF2B5EF4-FFF2-40B4-BE49-F238E27FC236}">
                <a16:creationId xmlns:a16="http://schemas.microsoft.com/office/drawing/2014/main" id="{C5E66323-D7FD-9DE9-71A8-9C8F6B89E9D5}"/>
              </a:ext>
            </a:extLst>
          </p:cNvPr>
          <p:cNvSpPr txBox="1"/>
          <p:nvPr/>
        </p:nvSpPr>
        <p:spPr>
          <a:xfrm>
            <a:off x="5746524" y="1517772"/>
            <a:ext cx="2276429" cy="646331"/>
          </a:xfrm>
          <a:prstGeom prst="rect">
            <a:avLst/>
          </a:prstGeom>
          <a:noFill/>
        </p:spPr>
        <p:txBody>
          <a:bodyPr wrap="square">
            <a:spAutoFit/>
          </a:bodyPr>
          <a:lstStyle/>
          <a:p>
            <a:pPr algn="ctr"/>
            <a:r>
              <a:rPr lang="en-GB" sz="1800">
                <a:solidFill>
                  <a:schemeClr val="lt2"/>
                </a:solidFill>
                <a:latin typeface="Fira Sans Extra Condensed SemiBold"/>
              </a:rPr>
              <a:t>Intrusion Prevention System (IPS)</a:t>
            </a:r>
            <a:endParaRPr lang="en-MY" sz="1800">
              <a:solidFill>
                <a:schemeClr val="lt2"/>
              </a:solidFill>
              <a:latin typeface="Fira Sans Extra Condensed SemiBold"/>
            </a:endParaRPr>
          </a:p>
        </p:txBody>
      </p:sp>
      <p:sp>
        <p:nvSpPr>
          <p:cNvPr id="18" name="TextBox 17">
            <a:extLst>
              <a:ext uri="{FF2B5EF4-FFF2-40B4-BE49-F238E27FC236}">
                <a16:creationId xmlns:a16="http://schemas.microsoft.com/office/drawing/2014/main" id="{A9CAB915-B716-8887-F2AC-7B5FFD79D2AD}"/>
              </a:ext>
            </a:extLst>
          </p:cNvPr>
          <p:cNvSpPr txBox="1"/>
          <p:nvPr/>
        </p:nvSpPr>
        <p:spPr>
          <a:xfrm>
            <a:off x="6539507" y="3302740"/>
            <a:ext cx="1619250" cy="923330"/>
          </a:xfrm>
          <a:prstGeom prst="rect">
            <a:avLst/>
          </a:prstGeom>
          <a:noFill/>
        </p:spPr>
        <p:txBody>
          <a:bodyPr wrap="square">
            <a:spAutoFit/>
          </a:bodyPr>
          <a:lstStyle/>
          <a:p>
            <a:pPr lvl="2" algn="ctr"/>
            <a:r>
              <a:rPr lang="en-GB" sz="1800">
                <a:solidFill>
                  <a:schemeClr val="lt2"/>
                </a:solidFill>
                <a:latin typeface="Fira Sans Extra Condensed SemiBold"/>
              </a:rPr>
              <a:t>Implementation of Firewall</a:t>
            </a:r>
            <a:r>
              <a:rPr lang="en-MY" sz="1800">
                <a:solidFill>
                  <a:schemeClr val="lt2"/>
                </a:solidFill>
                <a:latin typeface="Fira Sans Extra Condensed SemiBold"/>
              </a:rPr>
              <a:t> on PCs</a:t>
            </a:r>
            <a:endParaRPr lang="en-GB" sz="1800">
              <a:solidFill>
                <a:schemeClr val="lt2"/>
              </a:solidFill>
              <a:latin typeface="Fira Sans Extra Condensed SemiBold"/>
            </a:endParaRPr>
          </a:p>
        </p:txBody>
      </p:sp>
      <p:sp>
        <p:nvSpPr>
          <p:cNvPr id="19" name="Google Shape;4048;p45">
            <a:extLst>
              <a:ext uri="{FF2B5EF4-FFF2-40B4-BE49-F238E27FC236}">
                <a16:creationId xmlns:a16="http://schemas.microsoft.com/office/drawing/2014/main" id="{95A7E373-4EED-A668-8CD9-F1479FD5A0BE}"/>
              </a:ext>
            </a:extLst>
          </p:cNvPr>
          <p:cNvSpPr txBox="1"/>
          <p:nvPr/>
        </p:nvSpPr>
        <p:spPr>
          <a:xfrm>
            <a:off x="886252" y="1959774"/>
            <a:ext cx="2158935" cy="2168097"/>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600"/>
              </a:spcAft>
              <a:buFont typeface="Arial" panose="020B0604020202020204" pitchFamily="34" charset="0"/>
              <a:buChar char="•"/>
            </a:pPr>
            <a:r>
              <a:rPr lang="en-US" sz="1200">
                <a:latin typeface="Roboto"/>
                <a:ea typeface="Roboto"/>
                <a:cs typeface="Roboto"/>
                <a:sym typeface="Roboto"/>
              </a:rPr>
              <a:t>Enables monitoring of malicious activities, ensuring swift detection and response to potential threats</a:t>
            </a:r>
          </a:p>
          <a:p>
            <a:pPr marL="171450" lvl="0" indent="-171450" rtl="0">
              <a:spcBef>
                <a:spcPts val="0"/>
              </a:spcBef>
              <a:spcAft>
                <a:spcPts val="0"/>
              </a:spcAft>
              <a:buFont typeface="Arial" panose="020B0604020202020204" pitchFamily="34" charset="0"/>
              <a:buChar char="•"/>
            </a:pPr>
            <a:r>
              <a:rPr lang="en-US" sz="1200">
                <a:latin typeface="Roboto"/>
                <a:ea typeface="Roboto"/>
                <a:cs typeface="Roboto"/>
                <a:sym typeface="Roboto"/>
              </a:rPr>
              <a:t>Enforces access control policies, securing the network from unauthorized access and policy violations</a:t>
            </a:r>
          </a:p>
        </p:txBody>
      </p:sp>
    </p:spTree>
    <p:extLst>
      <p:ext uri="{BB962C8B-B14F-4D97-AF65-F5344CB8AC3E}">
        <p14:creationId xmlns:p14="http://schemas.microsoft.com/office/powerpoint/2010/main" val="82347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427" name="Google Shape;1427;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sp>
        <p:nvSpPr>
          <p:cNvPr id="1428" name="Google Shape;1428;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429" name="Google Shape;1429;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sp>
        <p:nvSpPr>
          <p:cNvPr id="1430" name="Google Shape;1430;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431" name="Google Shape;1431;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sp>
        <p:nvSpPr>
          <p:cNvPr id="1432" name="Google Shape;1432;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433" name="Google Shape;1433;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nvGrpSpPr>
          <p:cNvPr id="1434" name="Google Shape;1434;p24"/>
          <p:cNvGrpSpPr/>
          <p:nvPr/>
        </p:nvGrpSpPr>
        <p:grpSpPr>
          <a:xfrm>
            <a:off x="1518575" y="3411275"/>
            <a:ext cx="475525" cy="996875"/>
            <a:chOff x="1518575" y="3411275"/>
            <a:chExt cx="475525" cy="996875"/>
          </a:xfrm>
        </p:grpSpPr>
        <p:sp>
          <p:nvSpPr>
            <p:cNvPr id="1435" name="Google Shape;1435;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436" name="Google Shape;1436;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sp>
        <p:nvSpPr>
          <p:cNvPr id="1437" name="Google Shape;1437;p24"/>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000"/>
              <a:t>GROUP MEMBERS</a:t>
            </a:r>
            <a:endParaRPr lang="en-MY" sz="4000"/>
          </a:p>
        </p:txBody>
      </p:sp>
      <p:cxnSp>
        <p:nvCxnSpPr>
          <p:cNvPr id="1438" name="Google Shape;1438;p24"/>
          <p:cNvCxnSpPr/>
          <p:nvPr/>
        </p:nvCxnSpPr>
        <p:spPr>
          <a:xfrm flipH="1">
            <a:off x="1906775" y="1501325"/>
            <a:ext cx="5241600" cy="3026400"/>
          </a:xfrm>
          <a:prstGeom prst="straightConnector1">
            <a:avLst/>
          </a:prstGeom>
          <a:noFill/>
          <a:ln w="76200" cap="flat" cmpd="sng">
            <a:solidFill>
              <a:schemeClr val="accent2"/>
            </a:solidFill>
            <a:prstDash val="solid"/>
            <a:round/>
            <a:headEnd type="none" w="med" len="med"/>
            <a:tailEnd type="none" w="med" len="med"/>
          </a:ln>
        </p:spPr>
      </p:cxnSp>
      <p:cxnSp>
        <p:nvCxnSpPr>
          <p:cNvPr id="1439" name="Google Shape;1439;p24"/>
          <p:cNvCxnSpPr/>
          <p:nvPr/>
        </p:nvCxnSpPr>
        <p:spPr>
          <a:xfrm flipH="1">
            <a:off x="1906775" y="1501325"/>
            <a:ext cx="5241600" cy="3026400"/>
          </a:xfrm>
          <a:prstGeom prst="straightConnector1">
            <a:avLst/>
          </a:prstGeom>
          <a:noFill/>
          <a:ln w="28575" cap="flat" cmpd="sng">
            <a:solidFill>
              <a:schemeClr val="accent4"/>
            </a:solidFill>
            <a:prstDash val="solid"/>
            <a:round/>
            <a:headEnd type="none" w="med" len="med"/>
            <a:tailEnd type="none" w="med" len="med"/>
          </a:ln>
        </p:spPr>
      </p:cxnSp>
      <p:grpSp>
        <p:nvGrpSpPr>
          <p:cNvPr id="1440" name="Google Shape;1440;p24"/>
          <p:cNvGrpSpPr/>
          <p:nvPr/>
        </p:nvGrpSpPr>
        <p:grpSpPr>
          <a:xfrm>
            <a:off x="1661788" y="3999227"/>
            <a:ext cx="590840" cy="682345"/>
            <a:chOff x="3662369" y="2223718"/>
            <a:chExt cx="436237" cy="503799"/>
          </a:xfrm>
        </p:grpSpPr>
        <p:sp>
          <p:nvSpPr>
            <p:cNvPr id="1441" name="Google Shape;1441;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24"/>
          <p:cNvGrpSpPr/>
          <p:nvPr/>
        </p:nvGrpSpPr>
        <p:grpSpPr>
          <a:xfrm>
            <a:off x="2964579" y="3243609"/>
            <a:ext cx="590840" cy="682345"/>
            <a:chOff x="3662369" y="2223718"/>
            <a:chExt cx="436237" cy="503799"/>
          </a:xfrm>
        </p:grpSpPr>
        <p:sp>
          <p:nvSpPr>
            <p:cNvPr id="1445" name="Google Shape;1445;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4271961" y="2502247"/>
            <a:ext cx="590840" cy="682345"/>
            <a:chOff x="3665759" y="2223718"/>
            <a:chExt cx="436237" cy="503799"/>
          </a:xfrm>
        </p:grpSpPr>
        <p:sp>
          <p:nvSpPr>
            <p:cNvPr id="1449" name="Google Shape;1449;p24"/>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4"/>
          <p:cNvGrpSpPr/>
          <p:nvPr/>
        </p:nvGrpSpPr>
        <p:grpSpPr>
          <a:xfrm>
            <a:off x="5570159" y="1739180"/>
            <a:ext cx="590840" cy="682345"/>
            <a:chOff x="3662369" y="2223718"/>
            <a:chExt cx="436237" cy="503799"/>
          </a:xfrm>
        </p:grpSpPr>
        <p:sp>
          <p:nvSpPr>
            <p:cNvPr id="1453" name="Google Shape;1453;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4"/>
          <p:cNvGrpSpPr/>
          <p:nvPr/>
        </p:nvGrpSpPr>
        <p:grpSpPr>
          <a:xfrm>
            <a:off x="6872950" y="986347"/>
            <a:ext cx="590840" cy="682345"/>
            <a:chOff x="3662369" y="2223718"/>
            <a:chExt cx="436237" cy="503799"/>
          </a:xfrm>
        </p:grpSpPr>
        <p:sp>
          <p:nvSpPr>
            <p:cNvPr id="1457" name="Google Shape;1457;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4"/>
          <p:cNvGrpSpPr/>
          <p:nvPr/>
        </p:nvGrpSpPr>
        <p:grpSpPr>
          <a:xfrm>
            <a:off x="644641" y="2583879"/>
            <a:ext cx="1752127" cy="751195"/>
            <a:chOff x="644641" y="2583879"/>
            <a:chExt cx="1752127" cy="751195"/>
          </a:xfrm>
        </p:grpSpPr>
        <p:sp>
          <p:nvSpPr>
            <p:cNvPr id="1461" name="Google Shape;1461;p24"/>
            <p:cNvSpPr txBox="1"/>
            <p:nvPr/>
          </p:nvSpPr>
          <p:spPr>
            <a:xfrm>
              <a:off x="644641" y="2583879"/>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THAM ROU YI</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2" name="Google Shape;1462;p24"/>
            <p:cNvSpPr txBox="1"/>
            <p:nvPr/>
          </p:nvSpPr>
          <p:spPr>
            <a:xfrm>
              <a:off x="644768" y="2837373"/>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effectLst/>
                  <a:latin typeface="Arial" panose="020B0604020202020204" pitchFamily="34" charset="0"/>
                  <a:ea typeface="Malgun Gothic" panose="020B0503020000020004" pitchFamily="34" charset="-127"/>
                </a:rPr>
                <a:t>21024161</a:t>
              </a:r>
              <a:endParaRPr sz="1200">
                <a:latin typeface="Roboto"/>
                <a:ea typeface="Roboto"/>
                <a:cs typeface="Roboto"/>
                <a:sym typeface="Roboto"/>
              </a:endParaRPr>
            </a:p>
          </p:txBody>
        </p:sp>
      </p:grpSp>
      <p:grpSp>
        <p:nvGrpSpPr>
          <p:cNvPr id="1463" name="Google Shape;1463;p24"/>
          <p:cNvGrpSpPr/>
          <p:nvPr/>
        </p:nvGrpSpPr>
        <p:grpSpPr>
          <a:xfrm>
            <a:off x="1947910" y="1883917"/>
            <a:ext cx="1752019" cy="762341"/>
            <a:chOff x="1947910" y="1883917"/>
            <a:chExt cx="1752019" cy="762341"/>
          </a:xfrm>
        </p:grpSpPr>
        <p:sp>
          <p:nvSpPr>
            <p:cNvPr id="1464" name="Google Shape;1464;p24"/>
            <p:cNvSpPr txBox="1"/>
            <p:nvPr/>
          </p:nvSpPr>
          <p:spPr>
            <a:xfrm>
              <a:off x="1947928" y="188391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LAI LI XUAN</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5" name="Google Shape;1465;p24"/>
            <p:cNvSpPr txBox="1"/>
            <p:nvPr/>
          </p:nvSpPr>
          <p:spPr>
            <a:xfrm>
              <a:off x="1947910" y="2133258"/>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effectLst/>
                  <a:latin typeface="Arial" panose="020B0604020202020204" pitchFamily="34" charset="0"/>
                  <a:ea typeface="Malgun Gothic" panose="020B0503020000020004" pitchFamily="34" charset="-127"/>
                </a:rPr>
                <a:t>22089148</a:t>
              </a:r>
              <a:endParaRPr sz="1200">
                <a:latin typeface="Roboto"/>
                <a:ea typeface="Roboto"/>
                <a:cs typeface="Roboto"/>
                <a:sym typeface="Roboto"/>
              </a:endParaRPr>
            </a:p>
          </p:txBody>
        </p:sp>
      </p:grpSp>
      <p:grpSp>
        <p:nvGrpSpPr>
          <p:cNvPr id="1466" name="Google Shape;1466;p24"/>
          <p:cNvGrpSpPr/>
          <p:nvPr/>
        </p:nvGrpSpPr>
        <p:grpSpPr>
          <a:xfrm>
            <a:off x="5341376" y="3234047"/>
            <a:ext cx="1752010" cy="762422"/>
            <a:chOff x="5341376" y="3234047"/>
            <a:chExt cx="1752010" cy="762422"/>
          </a:xfrm>
        </p:grpSpPr>
        <p:sp>
          <p:nvSpPr>
            <p:cNvPr id="1467" name="Google Shape;1467;p24"/>
            <p:cNvSpPr txBox="1"/>
            <p:nvPr/>
          </p:nvSpPr>
          <p:spPr>
            <a:xfrm>
              <a:off x="5341385" y="323404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NG JIA WEN</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8" name="Google Shape;1468;p24"/>
            <p:cNvSpPr txBox="1"/>
            <p:nvPr/>
          </p:nvSpPr>
          <p:spPr>
            <a:xfrm>
              <a:off x="5341376" y="3498769"/>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effectLst/>
                  <a:latin typeface="Arial" panose="020B0604020202020204" pitchFamily="34" charset="0"/>
                  <a:ea typeface="Malgun Gothic" panose="020B0503020000020004" pitchFamily="34" charset="-127"/>
                </a:rPr>
                <a:t>21057146</a:t>
              </a:r>
              <a:endParaRPr sz="1200">
                <a:latin typeface="Roboto"/>
                <a:ea typeface="Roboto"/>
                <a:cs typeface="Roboto"/>
                <a:sym typeface="Roboto"/>
              </a:endParaRPr>
            </a:p>
          </p:txBody>
        </p:sp>
      </p:grpSp>
      <p:grpSp>
        <p:nvGrpSpPr>
          <p:cNvPr id="1469" name="Google Shape;1469;p24"/>
          <p:cNvGrpSpPr/>
          <p:nvPr/>
        </p:nvGrpSpPr>
        <p:grpSpPr>
          <a:xfrm>
            <a:off x="6750765" y="2538450"/>
            <a:ext cx="1752012" cy="762342"/>
            <a:chOff x="6750765" y="2538450"/>
            <a:chExt cx="1752012" cy="762342"/>
          </a:xfrm>
        </p:grpSpPr>
        <p:sp>
          <p:nvSpPr>
            <p:cNvPr id="1470" name="Google Shape;1470;p24"/>
            <p:cNvSpPr txBox="1"/>
            <p:nvPr/>
          </p:nvSpPr>
          <p:spPr>
            <a:xfrm>
              <a:off x="6750765" y="2538450"/>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THAM JIAN HAO</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1" name="Google Shape;1471;p24"/>
            <p:cNvSpPr txBox="1"/>
            <p:nvPr/>
          </p:nvSpPr>
          <p:spPr>
            <a:xfrm>
              <a:off x="6750777" y="2787792"/>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effectLst/>
                  <a:latin typeface="Arial" panose="020B0604020202020204" pitchFamily="34" charset="0"/>
                  <a:ea typeface="Malgun Gothic" panose="020B0503020000020004" pitchFamily="34" charset="-127"/>
                </a:rPr>
                <a:t>21042692</a:t>
              </a:r>
              <a:endParaRPr lang="en-US" sz="1200">
                <a:latin typeface="Roboto"/>
                <a:ea typeface="Roboto"/>
                <a:cs typeface="Roboto"/>
                <a:sym typeface="Roboto"/>
              </a:endParaRPr>
            </a:p>
          </p:txBody>
        </p:sp>
      </p:grpSp>
      <p:grpSp>
        <p:nvGrpSpPr>
          <p:cNvPr id="1472" name="Google Shape;1472;p24"/>
          <p:cNvGrpSpPr/>
          <p:nvPr/>
        </p:nvGrpSpPr>
        <p:grpSpPr>
          <a:xfrm>
            <a:off x="3245641" y="1121575"/>
            <a:ext cx="1752002" cy="762341"/>
            <a:chOff x="3245641" y="1121575"/>
            <a:chExt cx="1752002" cy="762341"/>
          </a:xfrm>
        </p:grpSpPr>
        <p:sp>
          <p:nvSpPr>
            <p:cNvPr id="1473" name="Google Shape;1473;p24"/>
            <p:cNvSpPr txBox="1"/>
            <p:nvPr/>
          </p:nvSpPr>
          <p:spPr>
            <a:xfrm>
              <a:off x="3245643" y="1121575"/>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LIM XIWEI</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4" name="Google Shape;1474;p24"/>
            <p:cNvSpPr txBox="1"/>
            <p:nvPr/>
          </p:nvSpPr>
          <p:spPr>
            <a:xfrm>
              <a:off x="3245641" y="1370916"/>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effectLst/>
                  <a:latin typeface="Arial" panose="020B0604020202020204" pitchFamily="34" charset="0"/>
                  <a:ea typeface="Malgun Gothic" panose="020B0503020000020004" pitchFamily="34" charset="-127"/>
                </a:rPr>
                <a:t>21045596</a:t>
              </a:r>
              <a:endParaRPr sz="1200">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0ACF-1799-F9B3-C822-BF9929B33B95}"/>
              </a:ext>
            </a:extLst>
          </p:cNvPr>
          <p:cNvSpPr>
            <a:spLocks noGrp="1"/>
          </p:cNvSpPr>
          <p:nvPr>
            <p:ph type="title"/>
          </p:nvPr>
        </p:nvSpPr>
        <p:spPr/>
        <p:txBody>
          <a:bodyPr/>
          <a:lstStyle/>
          <a:p>
            <a:r>
              <a:rPr lang="en-MY"/>
              <a:t>Intrusion Prevention System (IPS)</a:t>
            </a:r>
          </a:p>
        </p:txBody>
      </p:sp>
      <p:sp>
        <p:nvSpPr>
          <p:cNvPr id="4" name="TextBox 3">
            <a:extLst>
              <a:ext uri="{FF2B5EF4-FFF2-40B4-BE49-F238E27FC236}">
                <a16:creationId xmlns:a16="http://schemas.microsoft.com/office/drawing/2014/main" id="{0D1DC7E3-CF8D-265F-E482-1A8CB5B970C7}"/>
              </a:ext>
            </a:extLst>
          </p:cNvPr>
          <p:cNvSpPr txBox="1"/>
          <p:nvPr/>
        </p:nvSpPr>
        <p:spPr>
          <a:xfrm>
            <a:off x="514775" y="1231843"/>
            <a:ext cx="3101340" cy="2862322"/>
          </a:xfrm>
          <a:prstGeom prst="rect">
            <a:avLst/>
          </a:prstGeom>
          <a:noFill/>
        </p:spPr>
        <p:txBody>
          <a:bodyPr wrap="square">
            <a:spAutoFit/>
          </a:bodyPr>
          <a:lstStyle/>
          <a:p>
            <a:pPr marL="171450" indent="-171450">
              <a:spcAft>
                <a:spcPts val="1200"/>
              </a:spcAft>
              <a:buFont typeface="Arial" panose="020B0604020202020204" pitchFamily="34" charset="0"/>
              <a:buChar char="•"/>
            </a:pPr>
            <a:r>
              <a:rPr lang="en-US" sz="1600">
                <a:latin typeface="Roboto"/>
                <a:ea typeface="Roboto"/>
              </a:rPr>
              <a:t>Monitors network and/or system activities for malicious behavior and policy violations in real-time</a:t>
            </a:r>
          </a:p>
          <a:p>
            <a:pPr marL="171450" indent="-171450">
              <a:spcAft>
                <a:spcPts val="1200"/>
              </a:spcAft>
              <a:buFont typeface="Arial" panose="020B0604020202020204" pitchFamily="34" charset="0"/>
              <a:buChar char="•"/>
            </a:pPr>
            <a:r>
              <a:rPr lang="en-US" sz="1600">
                <a:latin typeface="Roboto"/>
                <a:ea typeface="Roboto"/>
              </a:rPr>
              <a:t>Takes proactive measures to block and stop suspicious or unauthorized activities</a:t>
            </a:r>
          </a:p>
          <a:p>
            <a:pPr marL="171450" indent="-171450">
              <a:buFont typeface="Arial" panose="020B0604020202020204" pitchFamily="34" charset="0"/>
              <a:buChar char="•"/>
            </a:pPr>
            <a:r>
              <a:rPr lang="en-US" sz="1600">
                <a:latin typeface="Roboto"/>
                <a:ea typeface="Roboto"/>
              </a:rPr>
              <a:t>Best practice: Add a syslog server to centralize IPS log management</a:t>
            </a:r>
            <a:endParaRPr lang="en-MY" sz="1600">
              <a:latin typeface="Roboto"/>
              <a:ea typeface="Roboto"/>
            </a:endParaRPr>
          </a:p>
        </p:txBody>
      </p:sp>
      <p:pic>
        <p:nvPicPr>
          <p:cNvPr id="6" name="Picture 5">
            <a:extLst>
              <a:ext uri="{FF2B5EF4-FFF2-40B4-BE49-F238E27FC236}">
                <a16:creationId xmlns:a16="http://schemas.microsoft.com/office/drawing/2014/main" id="{3724A270-1DC4-ABF6-CFE4-99F1314636F6}"/>
              </a:ext>
            </a:extLst>
          </p:cNvPr>
          <p:cNvPicPr>
            <a:picLocks noChangeAspect="1"/>
          </p:cNvPicPr>
          <p:nvPr/>
        </p:nvPicPr>
        <p:blipFill rotWithShape="1">
          <a:blip r:embed="rId2"/>
          <a:srcRect l="3291" t="5053" b="3207"/>
          <a:stretch/>
        </p:blipFill>
        <p:spPr>
          <a:xfrm>
            <a:off x="4191000" y="2040800"/>
            <a:ext cx="4392455" cy="2118360"/>
          </a:xfrm>
          <a:prstGeom prst="rect">
            <a:avLst/>
          </a:prstGeom>
        </p:spPr>
      </p:pic>
      <p:sp>
        <p:nvSpPr>
          <p:cNvPr id="50" name="TextBox 49">
            <a:extLst>
              <a:ext uri="{FF2B5EF4-FFF2-40B4-BE49-F238E27FC236}">
                <a16:creationId xmlns:a16="http://schemas.microsoft.com/office/drawing/2014/main" id="{9CDB5F75-3785-6BF1-F5DD-AE6B396E469F}"/>
              </a:ext>
            </a:extLst>
          </p:cNvPr>
          <p:cNvSpPr txBox="1"/>
          <p:nvPr/>
        </p:nvSpPr>
        <p:spPr>
          <a:xfrm>
            <a:off x="4108650" y="1664215"/>
            <a:ext cx="1269899" cy="307777"/>
          </a:xfrm>
          <a:prstGeom prst="rect">
            <a:avLst/>
          </a:prstGeom>
          <a:noFill/>
        </p:spPr>
        <p:txBody>
          <a:bodyPr wrap="square" rtlCol="0">
            <a:spAutoFit/>
          </a:bodyPr>
          <a:lstStyle/>
          <a:p>
            <a:r>
              <a:rPr lang="en-US"/>
              <a:t>Syslog server</a:t>
            </a:r>
            <a:endParaRPr lang="en-MY"/>
          </a:p>
        </p:txBody>
      </p:sp>
      <p:sp>
        <p:nvSpPr>
          <p:cNvPr id="51" name="TextBox 50">
            <a:extLst>
              <a:ext uri="{FF2B5EF4-FFF2-40B4-BE49-F238E27FC236}">
                <a16:creationId xmlns:a16="http://schemas.microsoft.com/office/drawing/2014/main" id="{E4B13264-086C-1EA3-DB20-2D2F3D9256EC}"/>
              </a:ext>
            </a:extLst>
          </p:cNvPr>
          <p:cNvSpPr txBox="1"/>
          <p:nvPr/>
        </p:nvSpPr>
        <p:spPr>
          <a:xfrm>
            <a:off x="6318450" y="1477005"/>
            <a:ext cx="2175596" cy="307777"/>
          </a:xfrm>
          <a:prstGeom prst="rect">
            <a:avLst/>
          </a:prstGeom>
          <a:noFill/>
        </p:spPr>
        <p:txBody>
          <a:bodyPr wrap="square" rtlCol="0">
            <a:spAutoFit/>
          </a:bodyPr>
          <a:lstStyle/>
          <a:p>
            <a:r>
              <a:rPr lang="en-US"/>
              <a:t>Where IPS rule apply</a:t>
            </a:r>
            <a:endParaRPr lang="en-MY"/>
          </a:p>
        </p:txBody>
      </p:sp>
      <p:grpSp>
        <p:nvGrpSpPr>
          <p:cNvPr id="71" name="Group 70">
            <a:extLst>
              <a:ext uri="{FF2B5EF4-FFF2-40B4-BE49-F238E27FC236}">
                <a16:creationId xmlns:a16="http://schemas.microsoft.com/office/drawing/2014/main" id="{78C8892A-9760-E981-17CB-C2D5CE4975B4}"/>
              </a:ext>
            </a:extLst>
          </p:cNvPr>
          <p:cNvGrpSpPr/>
          <p:nvPr/>
        </p:nvGrpSpPr>
        <p:grpSpPr>
          <a:xfrm>
            <a:off x="6476280" y="1866960"/>
            <a:ext cx="740520" cy="719100"/>
            <a:chOff x="6476280" y="1866960"/>
            <a:chExt cx="740520" cy="719100"/>
          </a:xfrm>
        </p:grpSpPr>
        <mc:AlternateContent xmlns:mc="http://schemas.openxmlformats.org/markup-compatibility/2006" xmlns:p14="http://schemas.microsoft.com/office/powerpoint/2010/main">
          <mc:Choice Requires="p14">
            <p:contentPart p14:bwMode="auto" r:id="rId3">
              <p14:nvContentPartPr>
                <p14:cNvPr id="60" name="Ink 59">
                  <a:extLst>
                    <a:ext uri="{FF2B5EF4-FFF2-40B4-BE49-F238E27FC236}">
                      <a16:creationId xmlns:a16="http://schemas.microsoft.com/office/drawing/2014/main" id="{86C9EAE4-C1B8-CDD4-AA77-606878338A46}"/>
                    </a:ext>
                  </a:extLst>
                </p14:cNvPr>
                <p14:cNvContentPartPr/>
                <p14:nvPr/>
              </p14:nvContentPartPr>
              <p14:xfrm>
                <a:off x="6515160" y="2469420"/>
                <a:ext cx="101160" cy="116640"/>
              </p14:xfrm>
            </p:contentPart>
          </mc:Choice>
          <mc:Fallback xmlns="">
            <p:pic>
              <p:nvPicPr>
                <p:cNvPr id="60" name="Ink 59">
                  <a:extLst>
                    <a:ext uri="{FF2B5EF4-FFF2-40B4-BE49-F238E27FC236}">
                      <a16:creationId xmlns:a16="http://schemas.microsoft.com/office/drawing/2014/main" id="{86C9EAE4-C1B8-CDD4-AA77-606878338A46}"/>
                    </a:ext>
                  </a:extLst>
                </p:cNvPr>
                <p:cNvPicPr/>
                <p:nvPr/>
              </p:nvPicPr>
              <p:blipFill>
                <a:blip r:embed="rId4"/>
                <a:stretch>
                  <a:fillRect/>
                </a:stretch>
              </p:blipFill>
              <p:spPr>
                <a:xfrm>
                  <a:off x="6506160" y="2460420"/>
                  <a:ext cx="118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7" name="Ink 66">
                  <a:extLst>
                    <a:ext uri="{FF2B5EF4-FFF2-40B4-BE49-F238E27FC236}">
                      <a16:creationId xmlns:a16="http://schemas.microsoft.com/office/drawing/2014/main" id="{37E0745F-7E33-7B5B-A186-648C0678799C}"/>
                    </a:ext>
                  </a:extLst>
                </p14:cNvPr>
                <p14:cNvContentPartPr/>
                <p14:nvPr/>
              </p14:nvContentPartPr>
              <p14:xfrm>
                <a:off x="6476280" y="1866960"/>
                <a:ext cx="740520" cy="690840"/>
              </p14:xfrm>
            </p:contentPart>
          </mc:Choice>
          <mc:Fallback xmlns="">
            <p:pic>
              <p:nvPicPr>
                <p:cNvPr id="67" name="Ink 66">
                  <a:extLst>
                    <a:ext uri="{FF2B5EF4-FFF2-40B4-BE49-F238E27FC236}">
                      <a16:creationId xmlns:a16="http://schemas.microsoft.com/office/drawing/2014/main" id="{37E0745F-7E33-7B5B-A186-648C0678799C}"/>
                    </a:ext>
                  </a:extLst>
                </p:cNvPr>
                <p:cNvPicPr/>
                <p:nvPr/>
              </p:nvPicPr>
              <p:blipFill>
                <a:blip r:embed="rId6"/>
                <a:stretch>
                  <a:fillRect/>
                </a:stretch>
              </p:blipFill>
              <p:spPr>
                <a:xfrm>
                  <a:off x="6467280" y="1857960"/>
                  <a:ext cx="758160" cy="708480"/>
                </a:xfrm>
                <a:prstGeom prst="rect">
                  <a:avLst/>
                </a:prstGeom>
              </p:spPr>
            </p:pic>
          </mc:Fallback>
        </mc:AlternateContent>
      </p:grpSp>
      <p:grpSp>
        <p:nvGrpSpPr>
          <p:cNvPr id="70" name="Group 69">
            <a:extLst>
              <a:ext uri="{FF2B5EF4-FFF2-40B4-BE49-F238E27FC236}">
                <a16:creationId xmlns:a16="http://schemas.microsoft.com/office/drawing/2014/main" id="{AAF9CCED-1ADF-8ADC-B15A-1AD2E0751536}"/>
              </a:ext>
            </a:extLst>
          </p:cNvPr>
          <p:cNvGrpSpPr/>
          <p:nvPr/>
        </p:nvGrpSpPr>
        <p:grpSpPr>
          <a:xfrm>
            <a:off x="4288560" y="2034720"/>
            <a:ext cx="474480" cy="1065060"/>
            <a:chOff x="4288560" y="2034720"/>
            <a:chExt cx="474480" cy="1065060"/>
          </a:xfrm>
        </p:grpSpPr>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C8152B19-89F0-AD86-AFC3-81720C0A2BCE}"/>
                    </a:ext>
                  </a:extLst>
                </p14:cNvPr>
                <p14:cNvContentPartPr/>
                <p14:nvPr/>
              </p14:nvContentPartPr>
              <p14:xfrm>
                <a:off x="4649280" y="2948940"/>
                <a:ext cx="113760" cy="150840"/>
              </p14:xfrm>
            </p:contentPart>
          </mc:Choice>
          <mc:Fallback xmlns="">
            <p:pic>
              <p:nvPicPr>
                <p:cNvPr id="58" name="Ink 57">
                  <a:extLst>
                    <a:ext uri="{FF2B5EF4-FFF2-40B4-BE49-F238E27FC236}">
                      <a16:creationId xmlns:a16="http://schemas.microsoft.com/office/drawing/2014/main" id="{C8152B19-89F0-AD86-AFC3-81720C0A2BCE}"/>
                    </a:ext>
                  </a:extLst>
                </p:cNvPr>
                <p:cNvPicPr/>
                <p:nvPr/>
              </p:nvPicPr>
              <p:blipFill>
                <a:blip r:embed="rId8"/>
                <a:stretch>
                  <a:fillRect/>
                </a:stretch>
              </p:blipFill>
              <p:spPr>
                <a:xfrm>
                  <a:off x="4640308" y="2939940"/>
                  <a:ext cx="131344"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9" name="Ink 68">
                  <a:extLst>
                    <a:ext uri="{FF2B5EF4-FFF2-40B4-BE49-F238E27FC236}">
                      <a16:creationId xmlns:a16="http://schemas.microsoft.com/office/drawing/2014/main" id="{93DDED96-63FE-A91D-E6BF-9F62BF44F925}"/>
                    </a:ext>
                  </a:extLst>
                </p14:cNvPr>
                <p14:cNvContentPartPr/>
                <p14:nvPr/>
              </p14:nvContentPartPr>
              <p14:xfrm>
                <a:off x="4288560" y="2034720"/>
                <a:ext cx="469800" cy="983880"/>
              </p14:xfrm>
            </p:contentPart>
          </mc:Choice>
          <mc:Fallback xmlns="">
            <p:pic>
              <p:nvPicPr>
                <p:cNvPr id="69" name="Ink 68">
                  <a:extLst>
                    <a:ext uri="{FF2B5EF4-FFF2-40B4-BE49-F238E27FC236}">
                      <a16:creationId xmlns:a16="http://schemas.microsoft.com/office/drawing/2014/main" id="{93DDED96-63FE-A91D-E6BF-9F62BF44F925}"/>
                    </a:ext>
                  </a:extLst>
                </p:cNvPr>
                <p:cNvPicPr/>
                <p:nvPr/>
              </p:nvPicPr>
              <p:blipFill>
                <a:blip r:embed="rId10"/>
                <a:stretch>
                  <a:fillRect/>
                </a:stretch>
              </p:blipFill>
              <p:spPr>
                <a:xfrm>
                  <a:off x="4279553" y="2025720"/>
                  <a:ext cx="487454" cy="1001520"/>
                </a:xfrm>
                <a:prstGeom prst="rect">
                  <a:avLst/>
                </a:prstGeom>
              </p:spPr>
            </p:pic>
          </mc:Fallback>
        </mc:AlternateContent>
      </p:grpSp>
    </p:spTree>
    <p:extLst>
      <p:ext uri="{BB962C8B-B14F-4D97-AF65-F5344CB8AC3E}">
        <p14:creationId xmlns:p14="http://schemas.microsoft.com/office/powerpoint/2010/main" val="305920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7846-8A54-FEDE-EEF0-1C99B3EF4507}"/>
              </a:ext>
            </a:extLst>
          </p:cNvPr>
          <p:cNvSpPr>
            <a:spLocks noGrp="1"/>
          </p:cNvSpPr>
          <p:nvPr>
            <p:ph type="title"/>
          </p:nvPr>
        </p:nvSpPr>
        <p:spPr/>
        <p:txBody>
          <a:bodyPr/>
          <a:lstStyle/>
          <a:p>
            <a:r>
              <a:rPr lang="en-US"/>
              <a:t>IPS Configuration Commands</a:t>
            </a:r>
            <a:endParaRPr lang="en-MY"/>
          </a:p>
        </p:txBody>
      </p:sp>
      <p:sp>
        <p:nvSpPr>
          <p:cNvPr id="7" name="TextBox 6">
            <a:extLst>
              <a:ext uri="{FF2B5EF4-FFF2-40B4-BE49-F238E27FC236}">
                <a16:creationId xmlns:a16="http://schemas.microsoft.com/office/drawing/2014/main" id="{0DD57CC0-55C4-4F19-3A54-1B0BE7E04F2E}"/>
              </a:ext>
            </a:extLst>
          </p:cNvPr>
          <p:cNvSpPr txBox="1"/>
          <p:nvPr/>
        </p:nvSpPr>
        <p:spPr>
          <a:xfrm>
            <a:off x="236710" y="996580"/>
            <a:ext cx="7786660" cy="3816429"/>
          </a:xfrm>
          <a:prstGeom prst="rect">
            <a:avLst/>
          </a:prstGeom>
          <a:noFill/>
        </p:spPr>
        <p:txBody>
          <a:bodyPr wrap="square">
            <a:spAutoFit/>
          </a:bodyPr>
          <a:lstStyle/>
          <a:p>
            <a:r>
              <a:rPr lang="en-US" sz="1800" dirty="0">
                <a:solidFill>
                  <a:srgbClr val="293E8D"/>
                </a:solidFill>
                <a:latin typeface="Fira Sans Extra Condensed SemiBold"/>
              </a:rPr>
              <a:t>Enable Security Technology Package</a:t>
            </a:r>
          </a:p>
          <a:p>
            <a:pPr>
              <a:spcAft>
                <a:spcPts val="1200"/>
              </a:spcAft>
            </a:pPr>
            <a:r>
              <a:rPr lang="en-US" dirty="0">
                <a:latin typeface="Roboto"/>
                <a:ea typeface="Roboto"/>
              </a:rPr>
              <a:t>license boot module c1900 technology-package securityk9</a:t>
            </a:r>
          </a:p>
          <a:p>
            <a:r>
              <a:rPr lang="en-MY" sz="1800" dirty="0">
                <a:solidFill>
                  <a:srgbClr val="293E8D"/>
                </a:solidFill>
                <a:latin typeface="Fira Sans Extra Condensed SemiBold"/>
              </a:rPr>
              <a:t>Configure the IPS Signature Storage Location</a:t>
            </a:r>
          </a:p>
          <a:p>
            <a:pPr>
              <a:spcAft>
                <a:spcPts val="1200"/>
              </a:spcAft>
            </a:pPr>
            <a:r>
              <a:rPr lang="en-US" dirty="0" err="1">
                <a:latin typeface="Roboto"/>
                <a:ea typeface="Roboto"/>
              </a:rPr>
              <a:t>ip</a:t>
            </a:r>
            <a:r>
              <a:rPr lang="en-US" dirty="0">
                <a:latin typeface="Roboto"/>
                <a:ea typeface="Roboto"/>
              </a:rPr>
              <a:t> </a:t>
            </a:r>
            <a:r>
              <a:rPr lang="en-US" dirty="0" err="1">
                <a:latin typeface="Roboto"/>
                <a:ea typeface="Roboto"/>
              </a:rPr>
              <a:t>ips</a:t>
            </a:r>
            <a:r>
              <a:rPr lang="en-US" dirty="0">
                <a:latin typeface="Roboto"/>
                <a:ea typeface="Roboto"/>
              </a:rPr>
              <a:t> config location </a:t>
            </a:r>
            <a:r>
              <a:rPr lang="en-US" dirty="0" err="1">
                <a:latin typeface="Roboto"/>
                <a:ea typeface="Roboto"/>
              </a:rPr>
              <a:t>flash:ipsdir</a:t>
            </a:r>
            <a:endParaRPr lang="en-US" dirty="0">
              <a:latin typeface="Roboto"/>
              <a:ea typeface="Roboto"/>
            </a:endParaRPr>
          </a:p>
          <a:p>
            <a:r>
              <a:rPr lang="en-MY" sz="1800" dirty="0">
                <a:solidFill>
                  <a:srgbClr val="293E8D"/>
                </a:solidFill>
                <a:latin typeface="Fira Sans Extra Condensed SemiBold"/>
              </a:rPr>
              <a:t>Create an IPS Rule</a:t>
            </a:r>
          </a:p>
          <a:p>
            <a:pPr>
              <a:spcAft>
                <a:spcPts val="1200"/>
              </a:spcAft>
            </a:pPr>
            <a:r>
              <a:rPr lang="en-MY" dirty="0" err="1">
                <a:latin typeface="Roboto"/>
                <a:ea typeface="Roboto"/>
              </a:rPr>
              <a:t>ip</a:t>
            </a:r>
            <a:r>
              <a:rPr lang="en-MY" dirty="0">
                <a:latin typeface="Roboto"/>
                <a:ea typeface="Roboto"/>
              </a:rPr>
              <a:t> </a:t>
            </a:r>
            <a:r>
              <a:rPr lang="en-MY" dirty="0" err="1">
                <a:latin typeface="Roboto"/>
                <a:ea typeface="Roboto"/>
              </a:rPr>
              <a:t>ips</a:t>
            </a:r>
            <a:r>
              <a:rPr lang="en-MY" dirty="0">
                <a:latin typeface="Roboto"/>
                <a:ea typeface="Roboto"/>
              </a:rPr>
              <a:t> name </a:t>
            </a:r>
            <a:r>
              <a:rPr lang="en-MY" dirty="0" err="1">
                <a:latin typeface="Roboto"/>
                <a:ea typeface="Roboto"/>
              </a:rPr>
              <a:t>iosips</a:t>
            </a:r>
            <a:endParaRPr lang="en-MY" dirty="0">
              <a:latin typeface="Roboto"/>
              <a:ea typeface="Roboto"/>
            </a:endParaRPr>
          </a:p>
          <a:p>
            <a:r>
              <a:rPr lang="en-MY" sz="1800" dirty="0">
                <a:solidFill>
                  <a:srgbClr val="293E8D"/>
                </a:solidFill>
                <a:latin typeface="Fira Sans Extra Condensed SemiBold"/>
              </a:rPr>
              <a:t>Enable Logging</a:t>
            </a:r>
          </a:p>
          <a:p>
            <a:pPr>
              <a:spcAft>
                <a:spcPts val="1200"/>
              </a:spcAft>
            </a:pPr>
            <a:r>
              <a:rPr lang="en-MY" dirty="0" err="1">
                <a:latin typeface="Roboto"/>
                <a:ea typeface="Roboto"/>
              </a:rPr>
              <a:t>ip</a:t>
            </a:r>
            <a:r>
              <a:rPr lang="en-MY" dirty="0">
                <a:latin typeface="Roboto"/>
                <a:ea typeface="Roboto"/>
              </a:rPr>
              <a:t> </a:t>
            </a:r>
            <a:r>
              <a:rPr lang="en-MY" dirty="0" err="1">
                <a:latin typeface="Roboto"/>
                <a:ea typeface="Roboto"/>
              </a:rPr>
              <a:t>ips</a:t>
            </a:r>
            <a:r>
              <a:rPr lang="en-MY" dirty="0">
                <a:latin typeface="Roboto"/>
                <a:ea typeface="Roboto"/>
              </a:rPr>
              <a:t> notify log</a:t>
            </a:r>
          </a:p>
          <a:p>
            <a:r>
              <a:rPr lang="en-MY" sz="1800" dirty="0">
                <a:solidFill>
                  <a:srgbClr val="293E8D"/>
                </a:solidFill>
                <a:latin typeface="Fira Sans Extra Condensed SemiBold"/>
              </a:rPr>
              <a:t>Enable Timestamp Service</a:t>
            </a:r>
          </a:p>
          <a:p>
            <a:pPr>
              <a:spcAft>
                <a:spcPts val="1200"/>
              </a:spcAft>
            </a:pPr>
            <a:r>
              <a:rPr lang="en-MY" dirty="0">
                <a:latin typeface="Roboto"/>
                <a:ea typeface="Roboto"/>
              </a:rPr>
              <a:t>service timestamps log datetime msec</a:t>
            </a:r>
          </a:p>
          <a:p>
            <a:r>
              <a:rPr lang="en-MY" sz="1800" dirty="0">
                <a:solidFill>
                  <a:srgbClr val="293E8D"/>
                </a:solidFill>
                <a:latin typeface="Fira Sans Extra Condensed SemiBold"/>
              </a:rPr>
              <a:t>Configure Syslog Server's IP Address</a:t>
            </a:r>
          </a:p>
          <a:p>
            <a:pPr>
              <a:spcAft>
                <a:spcPts val="1200"/>
              </a:spcAft>
            </a:pPr>
            <a:r>
              <a:rPr lang="en-MY" dirty="0">
                <a:latin typeface="Roboto"/>
                <a:ea typeface="Roboto"/>
              </a:rPr>
              <a:t>logging host 192.168.15.23 </a:t>
            </a:r>
          </a:p>
        </p:txBody>
      </p:sp>
      <p:pic>
        <p:nvPicPr>
          <p:cNvPr id="12" name="Picture 11">
            <a:extLst>
              <a:ext uri="{FF2B5EF4-FFF2-40B4-BE49-F238E27FC236}">
                <a16:creationId xmlns:a16="http://schemas.microsoft.com/office/drawing/2014/main" id="{1AF5C9EF-DE0C-1050-685D-8A61F360A428}"/>
              </a:ext>
            </a:extLst>
          </p:cNvPr>
          <p:cNvPicPr>
            <a:picLocks noChangeAspect="1"/>
          </p:cNvPicPr>
          <p:nvPr/>
        </p:nvPicPr>
        <p:blipFill>
          <a:blip r:embed="rId3"/>
          <a:stretch>
            <a:fillRect/>
          </a:stretch>
        </p:blipFill>
        <p:spPr>
          <a:xfrm>
            <a:off x="4251960" y="2274426"/>
            <a:ext cx="4892040" cy="2869073"/>
          </a:xfrm>
          <a:prstGeom prst="rect">
            <a:avLst/>
          </a:prstGeom>
        </p:spPr>
      </p:pic>
    </p:spTree>
    <p:extLst>
      <p:ext uri="{BB962C8B-B14F-4D97-AF65-F5344CB8AC3E}">
        <p14:creationId xmlns:p14="http://schemas.microsoft.com/office/powerpoint/2010/main" val="257224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EF778-822E-2CCA-389A-7853D88204B5}"/>
              </a:ext>
            </a:extLst>
          </p:cNvPr>
          <p:cNvSpPr txBox="1"/>
          <p:nvPr/>
        </p:nvSpPr>
        <p:spPr>
          <a:xfrm>
            <a:off x="387971" y="381390"/>
            <a:ext cx="3106139" cy="2015936"/>
          </a:xfrm>
          <a:prstGeom prst="rect">
            <a:avLst/>
          </a:prstGeom>
          <a:noFill/>
        </p:spPr>
        <p:txBody>
          <a:bodyPr wrap="square">
            <a:spAutoFit/>
          </a:bodyPr>
          <a:lstStyle/>
          <a:p>
            <a:pPr>
              <a:spcAft>
                <a:spcPts val="600"/>
              </a:spcAft>
            </a:pPr>
            <a:r>
              <a:rPr lang="en-US" sz="1800" dirty="0">
                <a:solidFill>
                  <a:srgbClr val="293E8D"/>
                </a:solidFill>
                <a:latin typeface="Fira Sans Extra Condensed SemiBold"/>
              </a:rPr>
              <a:t>Retire All Signature Category </a:t>
            </a:r>
            <a:r>
              <a:rPr lang="en-GB" sz="1800" dirty="0">
                <a:solidFill>
                  <a:srgbClr val="293E8D"/>
                </a:solidFill>
                <a:latin typeface="Fira Sans Extra Condensed SemiBold"/>
              </a:rPr>
              <a:t>Except “IOS_IPS Basic” Category</a:t>
            </a:r>
            <a:endParaRPr lang="en-US" sz="1800" dirty="0">
              <a:solidFill>
                <a:srgbClr val="293E8D"/>
              </a:solidFill>
              <a:latin typeface="Fira Sans Extra Condensed SemiBold"/>
            </a:endParaRPr>
          </a:p>
          <a:p>
            <a:r>
              <a:rPr lang="en-US" dirty="0" err="1"/>
              <a:t>ip</a:t>
            </a:r>
            <a:r>
              <a:rPr lang="en-US" dirty="0"/>
              <a:t> </a:t>
            </a:r>
            <a:r>
              <a:rPr lang="en-US" dirty="0" err="1"/>
              <a:t>ips</a:t>
            </a:r>
            <a:r>
              <a:rPr lang="en-US" dirty="0"/>
              <a:t> signature-category</a:t>
            </a:r>
          </a:p>
          <a:p>
            <a:r>
              <a:rPr lang="en-US" dirty="0"/>
              <a:t>category all</a:t>
            </a:r>
          </a:p>
          <a:p>
            <a:r>
              <a:rPr lang="en-US" dirty="0"/>
              <a:t>retired true</a:t>
            </a:r>
          </a:p>
          <a:p>
            <a:r>
              <a:rPr lang="en-US" dirty="0"/>
              <a:t>exit</a:t>
            </a:r>
          </a:p>
          <a:p>
            <a:r>
              <a:rPr lang="en-US" dirty="0"/>
              <a:t>category </a:t>
            </a:r>
            <a:r>
              <a:rPr lang="en-US" dirty="0" err="1"/>
              <a:t>ios_ips</a:t>
            </a:r>
            <a:r>
              <a:rPr lang="en-US" dirty="0"/>
              <a:t> basic</a:t>
            </a:r>
          </a:p>
          <a:p>
            <a:r>
              <a:rPr lang="en-US" dirty="0"/>
              <a:t>retired false</a:t>
            </a:r>
          </a:p>
        </p:txBody>
      </p:sp>
      <p:pic>
        <p:nvPicPr>
          <p:cNvPr id="11" name="Picture 10">
            <a:extLst>
              <a:ext uri="{FF2B5EF4-FFF2-40B4-BE49-F238E27FC236}">
                <a16:creationId xmlns:a16="http://schemas.microsoft.com/office/drawing/2014/main" id="{F829463E-250B-0BB6-92BE-13FD6ED5C4ED}"/>
              </a:ext>
            </a:extLst>
          </p:cNvPr>
          <p:cNvPicPr>
            <a:picLocks noChangeAspect="1"/>
          </p:cNvPicPr>
          <p:nvPr/>
        </p:nvPicPr>
        <p:blipFill rotWithShape="1">
          <a:blip r:embed="rId2"/>
          <a:srcRect r="42817" b="17918"/>
          <a:stretch/>
        </p:blipFill>
        <p:spPr>
          <a:xfrm>
            <a:off x="3703320" y="299474"/>
            <a:ext cx="5448300" cy="2084695"/>
          </a:xfrm>
          <a:prstGeom prst="rect">
            <a:avLst/>
          </a:prstGeom>
        </p:spPr>
      </p:pic>
      <p:grpSp>
        <p:nvGrpSpPr>
          <p:cNvPr id="38" name="Group 37">
            <a:extLst>
              <a:ext uri="{FF2B5EF4-FFF2-40B4-BE49-F238E27FC236}">
                <a16:creationId xmlns:a16="http://schemas.microsoft.com/office/drawing/2014/main" id="{7AF86791-9945-FFF7-6B9F-12847B8BD65D}"/>
              </a:ext>
            </a:extLst>
          </p:cNvPr>
          <p:cNvGrpSpPr/>
          <p:nvPr/>
        </p:nvGrpSpPr>
        <p:grpSpPr>
          <a:xfrm>
            <a:off x="616572" y="2851533"/>
            <a:ext cx="7910855" cy="1881961"/>
            <a:chOff x="487680" y="2760093"/>
            <a:chExt cx="7910855" cy="1881961"/>
          </a:xfrm>
        </p:grpSpPr>
        <p:sp>
          <p:nvSpPr>
            <p:cNvPr id="8" name="TextBox 7">
              <a:extLst>
                <a:ext uri="{FF2B5EF4-FFF2-40B4-BE49-F238E27FC236}">
                  <a16:creationId xmlns:a16="http://schemas.microsoft.com/office/drawing/2014/main" id="{61B65E4B-354F-9DCD-D55B-DAF434CD03D4}"/>
                </a:ext>
              </a:extLst>
            </p:cNvPr>
            <p:cNvSpPr txBox="1"/>
            <p:nvPr/>
          </p:nvSpPr>
          <p:spPr>
            <a:xfrm>
              <a:off x="709955" y="3487831"/>
              <a:ext cx="7557745" cy="738664"/>
            </a:xfrm>
            <a:prstGeom prst="rect">
              <a:avLst/>
            </a:prstGeom>
            <a:noFill/>
          </p:spPr>
          <p:txBody>
            <a:bodyPr wrap="square">
              <a:spAutoFit/>
            </a:bodyPr>
            <a:lstStyle/>
            <a:p>
              <a:pPr algn="just"/>
              <a:r>
                <a:rPr lang="en-US"/>
                <a:t>A signature in IPS is a set of rules that detects intrusive activity, and these signatures are grouped into categories based on attack patterns. IPS uses these categories to identify and block potential threats on the network.</a:t>
              </a:r>
              <a:endParaRPr lang="en-MY"/>
            </a:p>
          </p:txBody>
        </p:sp>
        <p:sp>
          <p:nvSpPr>
            <p:cNvPr id="10" name="TextBox 9">
              <a:extLst>
                <a:ext uri="{FF2B5EF4-FFF2-40B4-BE49-F238E27FC236}">
                  <a16:creationId xmlns:a16="http://schemas.microsoft.com/office/drawing/2014/main" id="{A5E32BDA-E722-6ABA-E938-DD3F9985E176}"/>
                </a:ext>
              </a:extLst>
            </p:cNvPr>
            <p:cNvSpPr txBox="1"/>
            <p:nvPr/>
          </p:nvSpPr>
          <p:spPr>
            <a:xfrm>
              <a:off x="1107721" y="2841655"/>
              <a:ext cx="3106139" cy="400110"/>
            </a:xfrm>
            <a:prstGeom prst="rect">
              <a:avLst/>
            </a:prstGeom>
            <a:noFill/>
          </p:spPr>
          <p:txBody>
            <a:bodyPr wrap="square">
              <a:spAutoFit/>
            </a:bodyPr>
            <a:lstStyle/>
            <a:p>
              <a:pPr>
                <a:buClr>
                  <a:schemeClr val="dk1"/>
                </a:buClr>
                <a:buSzPts val="2500"/>
              </a:pPr>
              <a:r>
                <a:rPr lang="en-MY" sz="2000">
                  <a:solidFill>
                    <a:srgbClr val="293E8D"/>
                  </a:solidFill>
                  <a:latin typeface="Fira Sans Extra Condensed SemiBold"/>
                  <a:sym typeface="Fira Sans Extra Condensed SemiBold"/>
                </a:rPr>
                <a:t>What is Signature Category?</a:t>
              </a:r>
            </a:p>
          </p:txBody>
        </p:sp>
        <p:grpSp>
          <p:nvGrpSpPr>
            <p:cNvPr id="33" name="Group 32">
              <a:extLst>
                <a:ext uri="{FF2B5EF4-FFF2-40B4-BE49-F238E27FC236}">
                  <a16:creationId xmlns:a16="http://schemas.microsoft.com/office/drawing/2014/main" id="{8FF7666E-7B77-8439-646A-04208840533F}"/>
                </a:ext>
              </a:extLst>
            </p:cNvPr>
            <p:cNvGrpSpPr/>
            <p:nvPr/>
          </p:nvGrpSpPr>
          <p:grpSpPr>
            <a:xfrm>
              <a:off x="487680" y="2760093"/>
              <a:ext cx="513000" cy="513000"/>
              <a:chOff x="464820" y="2492255"/>
              <a:chExt cx="513000" cy="513000"/>
            </a:xfrm>
          </p:grpSpPr>
          <p:sp>
            <p:nvSpPr>
              <p:cNvPr id="22" name="Google Shape;2142;p30">
                <a:extLst>
                  <a:ext uri="{FF2B5EF4-FFF2-40B4-BE49-F238E27FC236}">
                    <a16:creationId xmlns:a16="http://schemas.microsoft.com/office/drawing/2014/main" id="{D08316C8-CCDC-735C-3F6E-8FD62A2C9BC8}"/>
                  </a:ext>
                </a:extLst>
              </p:cNvPr>
              <p:cNvSpPr/>
              <p:nvPr/>
            </p:nvSpPr>
            <p:spPr>
              <a:xfrm>
                <a:off x="464820" y="2492255"/>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150;p30">
                <a:extLst>
                  <a:ext uri="{FF2B5EF4-FFF2-40B4-BE49-F238E27FC236}">
                    <a16:creationId xmlns:a16="http://schemas.microsoft.com/office/drawing/2014/main" id="{9E7A942D-5435-A6FE-D2DE-E6874E5EF1C3}"/>
                  </a:ext>
                </a:extLst>
              </p:cNvPr>
              <p:cNvGrpSpPr/>
              <p:nvPr/>
            </p:nvGrpSpPr>
            <p:grpSpPr>
              <a:xfrm>
                <a:off x="552014" y="2582787"/>
                <a:ext cx="338590" cy="332166"/>
                <a:chOff x="-1183550" y="3586525"/>
                <a:chExt cx="296175" cy="290550"/>
              </a:xfrm>
            </p:grpSpPr>
            <p:sp>
              <p:nvSpPr>
                <p:cNvPr id="24" name="Google Shape;2151;p30">
                  <a:extLst>
                    <a:ext uri="{FF2B5EF4-FFF2-40B4-BE49-F238E27FC236}">
                      <a16:creationId xmlns:a16="http://schemas.microsoft.com/office/drawing/2014/main" id="{9AFBA02C-7D0D-A33C-2244-1C88D679FA9D}"/>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2;p30">
                  <a:extLst>
                    <a:ext uri="{FF2B5EF4-FFF2-40B4-BE49-F238E27FC236}">
                      <a16:creationId xmlns:a16="http://schemas.microsoft.com/office/drawing/2014/main" id="{C5DC7D80-5D23-658A-D53D-27D4258F21A2}"/>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3;p30">
                  <a:extLst>
                    <a:ext uri="{FF2B5EF4-FFF2-40B4-BE49-F238E27FC236}">
                      <a16:creationId xmlns:a16="http://schemas.microsoft.com/office/drawing/2014/main" id="{C115B73E-FF50-AB03-E309-84C54E3A5B91}"/>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4;p30">
                  <a:extLst>
                    <a:ext uri="{FF2B5EF4-FFF2-40B4-BE49-F238E27FC236}">
                      <a16:creationId xmlns:a16="http://schemas.microsoft.com/office/drawing/2014/main" id="{5D2FCEFB-F209-E956-1533-C90718C3A398}"/>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5;p30">
                  <a:extLst>
                    <a:ext uri="{FF2B5EF4-FFF2-40B4-BE49-F238E27FC236}">
                      <a16:creationId xmlns:a16="http://schemas.microsoft.com/office/drawing/2014/main" id="{4399B60C-E3E4-E012-4EF4-FAA7A168F31B}"/>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6;p30">
                  <a:extLst>
                    <a:ext uri="{FF2B5EF4-FFF2-40B4-BE49-F238E27FC236}">
                      <a16:creationId xmlns:a16="http://schemas.microsoft.com/office/drawing/2014/main" id="{E2F1EE12-5A0C-36EF-F422-D3F6F8188886}"/>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7;p30">
                  <a:extLst>
                    <a:ext uri="{FF2B5EF4-FFF2-40B4-BE49-F238E27FC236}">
                      <a16:creationId xmlns:a16="http://schemas.microsoft.com/office/drawing/2014/main" id="{6C52CD1F-329E-F6F6-A2AC-4CCB54183C63}"/>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8;p30">
                  <a:extLst>
                    <a:ext uri="{FF2B5EF4-FFF2-40B4-BE49-F238E27FC236}">
                      <a16:creationId xmlns:a16="http://schemas.microsoft.com/office/drawing/2014/main" id="{2590D08C-48CE-9F99-9C96-6269D600A168}"/>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9;p30">
                  <a:extLst>
                    <a:ext uri="{FF2B5EF4-FFF2-40B4-BE49-F238E27FC236}">
                      <a16:creationId xmlns:a16="http://schemas.microsoft.com/office/drawing/2014/main" id="{508D2FE8-9C51-BAEA-45A4-3134493D0D24}"/>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Flowchart: Process 33">
              <a:extLst>
                <a:ext uri="{FF2B5EF4-FFF2-40B4-BE49-F238E27FC236}">
                  <a16:creationId xmlns:a16="http://schemas.microsoft.com/office/drawing/2014/main" id="{783AE1B4-82C4-1441-BDB6-85817BA83E2D}"/>
                </a:ext>
              </a:extLst>
            </p:cNvPr>
            <p:cNvSpPr/>
            <p:nvPr/>
          </p:nvSpPr>
          <p:spPr>
            <a:xfrm>
              <a:off x="574886" y="3389500"/>
              <a:ext cx="45719" cy="1206836"/>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35" name="Flowchart: Process 34">
              <a:extLst>
                <a:ext uri="{FF2B5EF4-FFF2-40B4-BE49-F238E27FC236}">
                  <a16:creationId xmlns:a16="http://schemas.microsoft.com/office/drawing/2014/main" id="{101A51FD-AFE8-9B02-BF7A-F30854C8D1E7}"/>
                </a:ext>
              </a:extLst>
            </p:cNvPr>
            <p:cNvSpPr/>
            <p:nvPr/>
          </p:nvSpPr>
          <p:spPr>
            <a:xfrm flipV="1">
              <a:off x="4320901" y="3007836"/>
              <a:ext cx="4077634"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36" name="Flowchart: Process 35">
              <a:extLst>
                <a:ext uri="{FF2B5EF4-FFF2-40B4-BE49-F238E27FC236}">
                  <a16:creationId xmlns:a16="http://schemas.microsoft.com/office/drawing/2014/main" id="{0FAF8ECC-7F89-8996-B87D-0550FE8707E7}"/>
                </a:ext>
              </a:extLst>
            </p:cNvPr>
            <p:cNvSpPr/>
            <p:nvPr/>
          </p:nvSpPr>
          <p:spPr>
            <a:xfrm>
              <a:off x="8352816" y="3015622"/>
              <a:ext cx="45719" cy="1433961"/>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37" name="Flowchart: Process 36">
              <a:extLst>
                <a:ext uri="{FF2B5EF4-FFF2-40B4-BE49-F238E27FC236}">
                  <a16:creationId xmlns:a16="http://schemas.microsoft.com/office/drawing/2014/main" id="{3D3508E6-3E58-EABA-5419-9644FBF36E6C}"/>
                </a:ext>
              </a:extLst>
            </p:cNvPr>
            <p:cNvSpPr/>
            <p:nvPr/>
          </p:nvSpPr>
          <p:spPr>
            <a:xfrm flipV="1">
              <a:off x="574886" y="4596335"/>
              <a:ext cx="4077634"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grpSp>
    </p:spTree>
    <p:extLst>
      <p:ext uri="{BB962C8B-B14F-4D97-AF65-F5344CB8AC3E}">
        <p14:creationId xmlns:p14="http://schemas.microsoft.com/office/powerpoint/2010/main" val="315949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9BE9C-2F05-A737-45AB-892899622B5F}"/>
              </a:ext>
            </a:extLst>
          </p:cNvPr>
          <p:cNvPicPr>
            <a:picLocks noChangeAspect="1"/>
          </p:cNvPicPr>
          <p:nvPr/>
        </p:nvPicPr>
        <p:blipFill rotWithShape="1">
          <a:blip r:embed="rId2">
            <a:extLst>
              <a:ext uri="{28A0092B-C50C-407E-A947-70E740481C1C}">
                <a14:useLocalDpi xmlns:a14="http://schemas.microsoft.com/office/drawing/2010/main" val="0"/>
              </a:ext>
            </a:extLst>
          </a:blip>
          <a:srcRect l="809"/>
          <a:stretch/>
        </p:blipFill>
        <p:spPr bwMode="auto">
          <a:xfrm>
            <a:off x="396240" y="1531381"/>
            <a:ext cx="7785487" cy="1451388"/>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B62201B-CC7F-73F9-4FE5-039FEEF7340B}"/>
              </a:ext>
            </a:extLst>
          </p:cNvPr>
          <p:cNvSpPr txBox="1"/>
          <p:nvPr/>
        </p:nvSpPr>
        <p:spPr>
          <a:xfrm>
            <a:off x="396240" y="409277"/>
            <a:ext cx="4572000" cy="1015663"/>
          </a:xfrm>
          <a:prstGeom prst="rect">
            <a:avLst/>
          </a:prstGeom>
          <a:noFill/>
        </p:spPr>
        <p:txBody>
          <a:bodyPr wrap="square">
            <a:spAutoFit/>
          </a:bodyPr>
          <a:lstStyle/>
          <a:p>
            <a:r>
              <a:rPr lang="en-GB" sz="1800">
                <a:solidFill>
                  <a:srgbClr val="293E8D"/>
                </a:solidFill>
                <a:latin typeface="Fira Sans Extra Condensed SemiBold"/>
              </a:rPr>
              <a:t>Applying IPS Rule to G0/0 Interface</a:t>
            </a:r>
          </a:p>
          <a:p>
            <a:r>
              <a:rPr lang="en-MY"/>
              <a:t>interface g0/0</a:t>
            </a:r>
          </a:p>
          <a:p>
            <a:r>
              <a:rPr lang="en-MY" err="1"/>
              <a:t>ip</a:t>
            </a:r>
            <a:r>
              <a:rPr lang="en-MY"/>
              <a:t> </a:t>
            </a:r>
            <a:r>
              <a:rPr lang="en-MY" err="1"/>
              <a:t>ips</a:t>
            </a:r>
            <a:r>
              <a:rPr lang="en-MY"/>
              <a:t> </a:t>
            </a:r>
            <a:r>
              <a:rPr lang="en-MY" err="1"/>
              <a:t>iosips</a:t>
            </a:r>
            <a:r>
              <a:rPr lang="en-MY"/>
              <a:t> out</a:t>
            </a:r>
          </a:p>
          <a:p>
            <a:r>
              <a:rPr lang="en-MY" err="1"/>
              <a:t>ip</a:t>
            </a:r>
            <a:r>
              <a:rPr lang="en-MY"/>
              <a:t> </a:t>
            </a:r>
            <a:r>
              <a:rPr lang="en-MY" err="1"/>
              <a:t>ips</a:t>
            </a:r>
            <a:r>
              <a:rPr lang="en-MY"/>
              <a:t> </a:t>
            </a:r>
            <a:r>
              <a:rPr lang="en-MY" err="1"/>
              <a:t>iosips</a:t>
            </a:r>
            <a:r>
              <a:rPr lang="en-MY"/>
              <a:t> in</a:t>
            </a:r>
          </a:p>
        </p:txBody>
      </p:sp>
      <p:grpSp>
        <p:nvGrpSpPr>
          <p:cNvPr id="25" name="Group 24">
            <a:extLst>
              <a:ext uri="{FF2B5EF4-FFF2-40B4-BE49-F238E27FC236}">
                <a16:creationId xmlns:a16="http://schemas.microsoft.com/office/drawing/2014/main" id="{90032D1B-AF88-7014-4746-521BF9D1283D}"/>
              </a:ext>
            </a:extLst>
          </p:cNvPr>
          <p:cNvGrpSpPr/>
          <p:nvPr/>
        </p:nvGrpSpPr>
        <p:grpSpPr>
          <a:xfrm>
            <a:off x="1773330" y="3255393"/>
            <a:ext cx="5597340" cy="1546686"/>
            <a:chOff x="616572" y="3034413"/>
            <a:chExt cx="5597340" cy="1546686"/>
          </a:xfrm>
        </p:grpSpPr>
        <p:sp>
          <p:nvSpPr>
            <p:cNvPr id="7" name="TextBox 6">
              <a:extLst>
                <a:ext uri="{FF2B5EF4-FFF2-40B4-BE49-F238E27FC236}">
                  <a16:creationId xmlns:a16="http://schemas.microsoft.com/office/drawing/2014/main" id="{F6655E96-9B3E-A492-F1F3-582D42D7A698}"/>
                </a:ext>
              </a:extLst>
            </p:cNvPr>
            <p:cNvSpPr txBox="1"/>
            <p:nvPr/>
          </p:nvSpPr>
          <p:spPr>
            <a:xfrm>
              <a:off x="838848" y="3762151"/>
              <a:ext cx="5329346" cy="523220"/>
            </a:xfrm>
            <a:prstGeom prst="rect">
              <a:avLst/>
            </a:prstGeom>
            <a:noFill/>
          </p:spPr>
          <p:txBody>
            <a:bodyPr wrap="square">
              <a:spAutoFit/>
            </a:bodyPr>
            <a:lstStyle/>
            <a:p>
              <a:pPr algn="just"/>
              <a:r>
                <a:rPr lang="en-US"/>
                <a:t>"In" direction: IPS inspects traffic entering the interface.</a:t>
              </a:r>
            </a:p>
            <a:p>
              <a:pPr algn="just"/>
              <a:r>
                <a:rPr lang="en-US"/>
                <a:t>"Out" direction: IPS inspects traffic exiting the interface.</a:t>
              </a:r>
              <a:endParaRPr lang="en-MY"/>
            </a:p>
          </p:txBody>
        </p:sp>
        <p:sp>
          <p:nvSpPr>
            <p:cNvPr id="8" name="TextBox 7">
              <a:extLst>
                <a:ext uri="{FF2B5EF4-FFF2-40B4-BE49-F238E27FC236}">
                  <a16:creationId xmlns:a16="http://schemas.microsoft.com/office/drawing/2014/main" id="{C655F3F1-9451-22B3-1C19-9D4CDB00E5FC}"/>
                </a:ext>
              </a:extLst>
            </p:cNvPr>
            <p:cNvSpPr txBox="1"/>
            <p:nvPr/>
          </p:nvSpPr>
          <p:spPr>
            <a:xfrm>
              <a:off x="1236613" y="3115975"/>
              <a:ext cx="3106139" cy="400110"/>
            </a:xfrm>
            <a:prstGeom prst="rect">
              <a:avLst/>
            </a:prstGeom>
            <a:noFill/>
          </p:spPr>
          <p:txBody>
            <a:bodyPr wrap="square">
              <a:spAutoFit/>
            </a:bodyPr>
            <a:lstStyle/>
            <a:p>
              <a:pPr>
                <a:buClr>
                  <a:schemeClr val="dk1"/>
                </a:buClr>
                <a:buSzPts val="2500"/>
              </a:pPr>
              <a:r>
                <a:rPr lang="en-MY" sz="2000">
                  <a:solidFill>
                    <a:srgbClr val="293E8D"/>
                  </a:solidFill>
                  <a:latin typeface="Fira Sans Extra Condensed SemiBold"/>
                  <a:sym typeface="Fira Sans Extra Condensed SemiBold"/>
                </a:rPr>
                <a:t>What is “in” and “out”?</a:t>
              </a:r>
            </a:p>
          </p:txBody>
        </p:sp>
        <p:grpSp>
          <p:nvGrpSpPr>
            <p:cNvPr id="9" name="Group 8">
              <a:extLst>
                <a:ext uri="{FF2B5EF4-FFF2-40B4-BE49-F238E27FC236}">
                  <a16:creationId xmlns:a16="http://schemas.microsoft.com/office/drawing/2014/main" id="{FA56047D-4780-238B-019A-87644D61499A}"/>
                </a:ext>
              </a:extLst>
            </p:cNvPr>
            <p:cNvGrpSpPr/>
            <p:nvPr/>
          </p:nvGrpSpPr>
          <p:grpSpPr>
            <a:xfrm>
              <a:off x="616572" y="3034413"/>
              <a:ext cx="513000" cy="513000"/>
              <a:chOff x="464820" y="2492255"/>
              <a:chExt cx="513000" cy="513000"/>
            </a:xfrm>
          </p:grpSpPr>
          <p:sp>
            <p:nvSpPr>
              <p:cNvPr id="14" name="Google Shape;2142;p30">
                <a:extLst>
                  <a:ext uri="{FF2B5EF4-FFF2-40B4-BE49-F238E27FC236}">
                    <a16:creationId xmlns:a16="http://schemas.microsoft.com/office/drawing/2014/main" id="{14ED3AF2-867D-2453-AFF0-BB7D68B079B9}"/>
                  </a:ext>
                </a:extLst>
              </p:cNvPr>
              <p:cNvSpPr/>
              <p:nvPr/>
            </p:nvSpPr>
            <p:spPr>
              <a:xfrm>
                <a:off x="464820" y="2492255"/>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150;p30">
                <a:extLst>
                  <a:ext uri="{FF2B5EF4-FFF2-40B4-BE49-F238E27FC236}">
                    <a16:creationId xmlns:a16="http://schemas.microsoft.com/office/drawing/2014/main" id="{E16880A4-3106-5AB6-7699-CEC9D610A684}"/>
                  </a:ext>
                </a:extLst>
              </p:cNvPr>
              <p:cNvGrpSpPr/>
              <p:nvPr/>
            </p:nvGrpSpPr>
            <p:grpSpPr>
              <a:xfrm>
                <a:off x="552014" y="2582787"/>
                <a:ext cx="338590" cy="332166"/>
                <a:chOff x="-1183550" y="3586525"/>
                <a:chExt cx="296175" cy="290550"/>
              </a:xfrm>
            </p:grpSpPr>
            <p:sp>
              <p:nvSpPr>
                <p:cNvPr id="16" name="Google Shape;2151;p30">
                  <a:extLst>
                    <a:ext uri="{FF2B5EF4-FFF2-40B4-BE49-F238E27FC236}">
                      <a16:creationId xmlns:a16="http://schemas.microsoft.com/office/drawing/2014/main" id="{3A1102E8-611F-FF01-1756-47546EA157E6}"/>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52;p30">
                  <a:extLst>
                    <a:ext uri="{FF2B5EF4-FFF2-40B4-BE49-F238E27FC236}">
                      <a16:creationId xmlns:a16="http://schemas.microsoft.com/office/drawing/2014/main" id="{47E9D399-BE5E-CAD9-1C7C-656066011CDB}"/>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53;p30">
                  <a:extLst>
                    <a:ext uri="{FF2B5EF4-FFF2-40B4-BE49-F238E27FC236}">
                      <a16:creationId xmlns:a16="http://schemas.microsoft.com/office/drawing/2014/main" id="{8FA58370-BCB3-F0FB-8814-235DE6116C3B}"/>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54;p30">
                  <a:extLst>
                    <a:ext uri="{FF2B5EF4-FFF2-40B4-BE49-F238E27FC236}">
                      <a16:creationId xmlns:a16="http://schemas.microsoft.com/office/drawing/2014/main" id="{D6F6A0A7-0C19-4CF1-A3BE-D0A744CF6D00}"/>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55;p30">
                  <a:extLst>
                    <a:ext uri="{FF2B5EF4-FFF2-40B4-BE49-F238E27FC236}">
                      <a16:creationId xmlns:a16="http://schemas.microsoft.com/office/drawing/2014/main" id="{CAB9F4F6-32B4-7EBA-D655-6A5DA168B86E}"/>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56;p30">
                  <a:extLst>
                    <a:ext uri="{FF2B5EF4-FFF2-40B4-BE49-F238E27FC236}">
                      <a16:creationId xmlns:a16="http://schemas.microsoft.com/office/drawing/2014/main" id="{50CB1D44-C9B3-A9C7-EEF0-52D229AEFC5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57;p30">
                  <a:extLst>
                    <a:ext uri="{FF2B5EF4-FFF2-40B4-BE49-F238E27FC236}">
                      <a16:creationId xmlns:a16="http://schemas.microsoft.com/office/drawing/2014/main" id="{969F57BE-3A61-6A47-36B4-5418A1F7C2DE}"/>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8;p30">
                  <a:extLst>
                    <a:ext uri="{FF2B5EF4-FFF2-40B4-BE49-F238E27FC236}">
                      <a16:creationId xmlns:a16="http://schemas.microsoft.com/office/drawing/2014/main" id="{7D504B42-4552-2DC7-5711-09860BC77FED}"/>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9;p30">
                  <a:extLst>
                    <a:ext uri="{FF2B5EF4-FFF2-40B4-BE49-F238E27FC236}">
                      <a16:creationId xmlns:a16="http://schemas.microsoft.com/office/drawing/2014/main" id="{9BA99405-87D8-E231-812A-1EFB276CCD4C}"/>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Flowchart: Process 9">
              <a:extLst>
                <a:ext uri="{FF2B5EF4-FFF2-40B4-BE49-F238E27FC236}">
                  <a16:creationId xmlns:a16="http://schemas.microsoft.com/office/drawing/2014/main" id="{B6F5979A-B11A-171F-E5B2-682AD401B9D4}"/>
                </a:ext>
              </a:extLst>
            </p:cNvPr>
            <p:cNvSpPr/>
            <p:nvPr/>
          </p:nvSpPr>
          <p:spPr>
            <a:xfrm>
              <a:off x="703778" y="3663820"/>
              <a:ext cx="45719" cy="913336"/>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1" name="Flowchart: Process 10">
              <a:extLst>
                <a:ext uri="{FF2B5EF4-FFF2-40B4-BE49-F238E27FC236}">
                  <a16:creationId xmlns:a16="http://schemas.microsoft.com/office/drawing/2014/main" id="{6547ECA4-FE07-0B44-D376-0B9A9B2848F7}"/>
                </a:ext>
              </a:extLst>
            </p:cNvPr>
            <p:cNvSpPr/>
            <p:nvPr/>
          </p:nvSpPr>
          <p:spPr>
            <a:xfrm flipV="1">
              <a:off x="3909059" y="3282151"/>
              <a:ext cx="2304853"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2" name="Flowchart: Process 11">
              <a:extLst>
                <a:ext uri="{FF2B5EF4-FFF2-40B4-BE49-F238E27FC236}">
                  <a16:creationId xmlns:a16="http://schemas.microsoft.com/office/drawing/2014/main" id="{CA7C0E5F-A8D0-B01D-392A-E9A5D57F11AD}"/>
                </a:ext>
              </a:extLst>
            </p:cNvPr>
            <p:cNvSpPr/>
            <p:nvPr/>
          </p:nvSpPr>
          <p:spPr>
            <a:xfrm flipH="1">
              <a:off x="6168193" y="3293885"/>
              <a:ext cx="45719" cy="1287214"/>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3" name="Flowchart: Process 12">
              <a:extLst>
                <a:ext uri="{FF2B5EF4-FFF2-40B4-BE49-F238E27FC236}">
                  <a16:creationId xmlns:a16="http://schemas.microsoft.com/office/drawing/2014/main" id="{17108ECC-0127-1A09-5401-1623DAE17E41}"/>
                </a:ext>
              </a:extLst>
            </p:cNvPr>
            <p:cNvSpPr/>
            <p:nvPr/>
          </p:nvSpPr>
          <p:spPr>
            <a:xfrm flipV="1">
              <a:off x="703778" y="4531437"/>
              <a:ext cx="4077634"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grpSp>
    </p:spTree>
    <p:extLst>
      <p:ext uri="{BB962C8B-B14F-4D97-AF65-F5344CB8AC3E}">
        <p14:creationId xmlns:p14="http://schemas.microsoft.com/office/powerpoint/2010/main" val="2259219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1607-CE4C-4DF2-0C27-757F51CAD1BF}"/>
              </a:ext>
            </a:extLst>
          </p:cNvPr>
          <p:cNvSpPr>
            <a:spLocks noGrp="1"/>
          </p:cNvSpPr>
          <p:nvPr>
            <p:ph type="title"/>
          </p:nvPr>
        </p:nvSpPr>
        <p:spPr>
          <a:xfrm>
            <a:off x="575735" y="1028862"/>
            <a:ext cx="3683845" cy="513000"/>
          </a:xfrm>
        </p:spPr>
        <p:txBody>
          <a:bodyPr/>
          <a:lstStyle/>
          <a:p>
            <a:pPr algn="l"/>
            <a:r>
              <a:rPr lang="en-US" sz="1800">
                <a:solidFill>
                  <a:srgbClr val="293E8D"/>
                </a:solidFill>
                <a:cs typeface="Arial"/>
                <a:sym typeface="Arial"/>
              </a:rPr>
              <a:t>Un-retire the Echo Request Signature</a:t>
            </a:r>
            <a:endParaRPr lang="en-MY"/>
          </a:p>
        </p:txBody>
      </p:sp>
      <p:sp>
        <p:nvSpPr>
          <p:cNvPr id="4" name="TextBox 3">
            <a:extLst>
              <a:ext uri="{FF2B5EF4-FFF2-40B4-BE49-F238E27FC236}">
                <a16:creationId xmlns:a16="http://schemas.microsoft.com/office/drawing/2014/main" id="{524C29DC-2BE0-AB35-A788-50D30281A398}"/>
              </a:ext>
            </a:extLst>
          </p:cNvPr>
          <p:cNvSpPr txBox="1"/>
          <p:nvPr/>
        </p:nvSpPr>
        <p:spPr>
          <a:xfrm>
            <a:off x="575735" y="1649706"/>
            <a:ext cx="2457025" cy="1384995"/>
          </a:xfrm>
          <a:prstGeom prst="rect">
            <a:avLst/>
          </a:prstGeom>
          <a:noFill/>
        </p:spPr>
        <p:txBody>
          <a:bodyPr wrap="square">
            <a:spAutoFit/>
          </a:bodyPr>
          <a:lstStyle/>
          <a:p>
            <a:r>
              <a:rPr lang="en-MY" err="1"/>
              <a:t>ip</a:t>
            </a:r>
            <a:r>
              <a:rPr lang="en-MY"/>
              <a:t> </a:t>
            </a:r>
            <a:r>
              <a:rPr lang="en-MY" err="1"/>
              <a:t>ips</a:t>
            </a:r>
            <a:r>
              <a:rPr lang="en-MY"/>
              <a:t> signature-definition</a:t>
            </a:r>
          </a:p>
          <a:p>
            <a:r>
              <a:rPr lang="en-MY"/>
              <a:t>signature 2004 0</a:t>
            </a:r>
          </a:p>
          <a:p>
            <a:r>
              <a:rPr lang="en-MY"/>
              <a:t>status</a:t>
            </a:r>
          </a:p>
          <a:p>
            <a:r>
              <a:rPr lang="en-MY"/>
              <a:t>retired false</a:t>
            </a:r>
          </a:p>
          <a:p>
            <a:r>
              <a:rPr lang="en-MY"/>
              <a:t>enabled true</a:t>
            </a:r>
          </a:p>
          <a:p>
            <a:endParaRPr lang="en-MY"/>
          </a:p>
        </p:txBody>
      </p:sp>
      <p:pic>
        <p:nvPicPr>
          <p:cNvPr id="7" name="Picture 6">
            <a:extLst>
              <a:ext uri="{FF2B5EF4-FFF2-40B4-BE49-F238E27FC236}">
                <a16:creationId xmlns:a16="http://schemas.microsoft.com/office/drawing/2014/main" id="{94471A99-A147-B8EF-4131-93E4C5A3385F}"/>
              </a:ext>
            </a:extLst>
          </p:cNvPr>
          <p:cNvPicPr>
            <a:picLocks noChangeAspect="1"/>
          </p:cNvPicPr>
          <p:nvPr/>
        </p:nvPicPr>
        <p:blipFill rotWithShape="1">
          <a:blip r:embed="rId2"/>
          <a:srcRect r="48251" b="64503"/>
          <a:stretch/>
        </p:blipFill>
        <p:spPr>
          <a:xfrm>
            <a:off x="555077" y="3142545"/>
            <a:ext cx="4161703" cy="1056858"/>
          </a:xfrm>
          <a:prstGeom prst="rect">
            <a:avLst/>
          </a:prstGeom>
        </p:spPr>
      </p:pic>
      <p:grpSp>
        <p:nvGrpSpPr>
          <p:cNvPr id="27" name="Group 26">
            <a:extLst>
              <a:ext uri="{FF2B5EF4-FFF2-40B4-BE49-F238E27FC236}">
                <a16:creationId xmlns:a16="http://schemas.microsoft.com/office/drawing/2014/main" id="{02772235-F1B4-9F26-663F-4782E9B33FDC}"/>
              </a:ext>
            </a:extLst>
          </p:cNvPr>
          <p:cNvGrpSpPr/>
          <p:nvPr/>
        </p:nvGrpSpPr>
        <p:grpSpPr>
          <a:xfrm>
            <a:off x="5224248" y="822348"/>
            <a:ext cx="3654235" cy="3529284"/>
            <a:chOff x="4676220" y="572696"/>
            <a:chExt cx="3654235" cy="3529284"/>
          </a:xfrm>
        </p:grpSpPr>
        <p:sp>
          <p:nvSpPr>
            <p:cNvPr id="6" name="TextBox 5">
              <a:extLst>
                <a:ext uri="{FF2B5EF4-FFF2-40B4-BE49-F238E27FC236}">
                  <a16:creationId xmlns:a16="http://schemas.microsoft.com/office/drawing/2014/main" id="{C6C53361-E23D-6152-8E42-BEF275BD30EA}"/>
                </a:ext>
              </a:extLst>
            </p:cNvPr>
            <p:cNvSpPr txBox="1"/>
            <p:nvPr/>
          </p:nvSpPr>
          <p:spPr>
            <a:xfrm>
              <a:off x="5128160" y="1328232"/>
              <a:ext cx="2567941" cy="218521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t>The Echo Request signature has ID 2004, and </a:t>
              </a:r>
              <a:r>
                <a:rPr lang="en-US" dirty="0" err="1"/>
                <a:t>Subsignature</a:t>
              </a:r>
              <a:r>
                <a:rPr lang="en-US" dirty="0"/>
                <a:t> ID 0 which means the default rule without specific variation is used.</a:t>
              </a:r>
            </a:p>
            <a:p>
              <a:pPr marL="285750" indent="-285750">
                <a:buFont typeface="Arial" panose="020B0604020202020204" pitchFamily="34" charset="0"/>
                <a:buChar char="•"/>
              </a:pPr>
              <a:r>
                <a:rPr lang="en-US" dirty="0"/>
                <a:t>The signature is designed to detect incoming ICMP Echo Request packets.</a:t>
              </a:r>
            </a:p>
          </p:txBody>
        </p:sp>
        <p:sp>
          <p:nvSpPr>
            <p:cNvPr id="10" name="TextBox 9">
              <a:extLst>
                <a:ext uri="{FF2B5EF4-FFF2-40B4-BE49-F238E27FC236}">
                  <a16:creationId xmlns:a16="http://schemas.microsoft.com/office/drawing/2014/main" id="{F6763F72-B403-84CD-34B6-469C99ABFEE2}"/>
                </a:ext>
              </a:extLst>
            </p:cNvPr>
            <p:cNvSpPr txBox="1"/>
            <p:nvPr/>
          </p:nvSpPr>
          <p:spPr>
            <a:xfrm>
              <a:off x="5224316" y="632341"/>
              <a:ext cx="3106139" cy="400110"/>
            </a:xfrm>
            <a:prstGeom prst="rect">
              <a:avLst/>
            </a:prstGeom>
            <a:noFill/>
          </p:spPr>
          <p:txBody>
            <a:bodyPr wrap="square">
              <a:spAutoFit/>
            </a:bodyPr>
            <a:lstStyle/>
            <a:p>
              <a:pPr>
                <a:buClr>
                  <a:schemeClr val="dk1"/>
                </a:buClr>
                <a:buSzPts val="2500"/>
              </a:pPr>
              <a:r>
                <a:rPr lang="en-MY" sz="2000">
                  <a:solidFill>
                    <a:srgbClr val="293E8D"/>
                  </a:solidFill>
                  <a:latin typeface="Fira Sans Extra Condensed SemiBold"/>
                  <a:sym typeface="Fira Sans Extra Condensed SemiBold"/>
                </a:rPr>
                <a:t>Echo Request Signature</a:t>
              </a:r>
            </a:p>
          </p:txBody>
        </p:sp>
        <p:grpSp>
          <p:nvGrpSpPr>
            <p:cNvPr id="11" name="Group 10">
              <a:extLst>
                <a:ext uri="{FF2B5EF4-FFF2-40B4-BE49-F238E27FC236}">
                  <a16:creationId xmlns:a16="http://schemas.microsoft.com/office/drawing/2014/main" id="{5E1F9D05-5CD8-99BA-A20B-347E7DAA59A4}"/>
                </a:ext>
              </a:extLst>
            </p:cNvPr>
            <p:cNvGrpSpPr/>
            <p:nvPr/>
          </p:nvGrpSpPr>
          <p:grpSpPr>
            <a:xfrm>
              <a:off x="4676220" y="572696"/>
              <a:ext cx="513000" cy="513000"/>
              <a:chOff x="464820" y="2492255"/>
              <a:chExt cx="513000" cy="513000"/>
            </a:xfrm>
          </p:grpSpPr>
          <p:sp>
            <p:nvSpPr>
              <p:cNvPr id="16" name="Google Shape;2142;p30">
                <a:extLst>
                  <a:ext uri="{FF2B5EF4-FFF2-40B4-BE49-F238E27FC236}">
                    <a16:creationId xmlns:a16="http://schemas.microsoft.com/office/drawing/2014/main" id="{36E71247-E36D-142A-B538-82D70DD10938}"/>
                  </a:ext>
                </a:extLst>
              </p:cNvPr>
              <p:cNvSpPr/>
              <p:nvPr/>
            </p:nvSpPr>
            <p:spPr>
              <a:xfrm>
                <a:off x="464820" y="2492255"/>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2150;p30">
                <a:extLst>
                  <a:ext uri="{FF2B5EF4-FFF2-40B4-BE49-F238E27FC236}">
                    <a16:creationId xmlns:a16="http://schemas.microsoft.com/office/drawing/2014/main" id="{245D1957-857C-C55A-6816-047FB31D5F22}"/>
                  </a:ext>
                </a:extLst>
              </p:cNvPr>
              <p:cNvGrpSpPr/>
              <p:nvPr/>
            </p:nvGrpSpPr>
            <p:grpSpPr>
              <a:xfrm>
                <a:off x="552014" y="2582787"/>
                <a:ext cx="338590" cy="332166"/>
                <a:chOff x="-1183550" y="3586525"/>
                <a:chExt cx="296175" cy="290550"/>
              </a:xfrm>
            </p:grpSpPr>
            <p:sp>
              <p:nvSpPr>
                <p:cNvPr id="18" name="Google Shape;2151;p30">
                  <a:extLst>
                    <a:ext uri="{FF2B5EF4-FFF2-40B4-BE49-F238E27FC236}">
                      <a16:creationId xmlns:a16="http://schemas.microsoft.com/office/drawing/2014/main" id="{4E560677-5F14-99D3-946E-E5F0B49AC250}"/>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52;p30">
                  <a:extLst>
                    <a:ext uri="{FF2B5EF4-FFF2-40B4-BE49-F238E27FC236}">
                      <a16:creationId xmlns:a16="http://schemas.microsoft.com/office/drawing/2014/main" id="{1B562CA4-CB2E-A32C-1FBF-A426A90F23BE}"/>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53;p30">
                  <a:extLst>
                    <a:ext uri="{FF2B5EF4-FFF2-40B4-BE49-F238E27FC236}">
                      <a16:creationId xmlns:a16="http://schemas.microsoft.com/office/drawing/2014/main" id="{18DEC664-9CD2-7442-8235-78B8C2787EC5}"/>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54;p30">
                  <a:extLst>
                    <a:ext uri="{FF2B5EF4-FFF2-40B4-BE49-F238E27FC236}">
                      <a16:creationId xmlns:a16="http://schemas.microsoft.com/office/drawing/2014/main" id="{F55A2A31-D3B2-0722-B2D9-8B1087B6C423}"/>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55;p30">
                  <a:extLst>
                    <a:ext uri="{FF2B5EF4-FFF2-40B4-BE49-F238E27FC236}">
                      <a16:creationId xmlns:a16="http://schemas.microsoft.com/office/drawing/2014/main" id="{FDCC445B-31E5-A4C0-437A-436500F334D6}"/>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6;p30">
                  <a:extLst>
                    <a:ext uri="{FF2B5EF4-FFF2-40B4-BE49-F238E27FC236}">
                      <a16:creationId xmlns:a16="http://schemas.microsoft.com/office/drawing/2014/main" id="{FDF385D1-BEEF-45AB-E38F-051271634719}"/>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7;p30">
                  <a:extLst>
                    <a:ext uri="{FF2B5EF4-FFF2-40B4-BE49-F238E27FC236}">
                      <a16:creationId xmlns:a16="http://schemas.microsoft.com/office/drawing/2014/main" id="{FF300CAB-780D-EC56-3FFF-EB2490075A8C}"/>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8;p30">
                  <a:extLst>
                    <a:ext uri="{FF2B5EF4-FFF2-40B4-BE49-F238E27FC236}">
                      <a16:creationId xmlns:a16="http://schemas.microsoft.com/office/drawing/2014/main" id="{6A228D6A-CE2A-40EE-53C4-3A5A3D05062B}"/>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9;p30">
                  <a:extLst>
                    <a:ext uri="{FF2B5EF4-FFF2-40B4-BE49-F238E27FC236}">
                      <a16:creationId xmlns:a16="http://schemas.microsoft.com/office/drawing/2014/main" id="{110B7B13-FC28-421A-8096-3FFD42469BA9}"/>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Flowchart: Process 11">
              <a:extLst>
                <a:ext uri="{FF2B5EF4-FFF2-40B4-BE49-F238E27FC236}">
                  <a16:creationId xmlns:a16="http://schemas.microsoft.com/office/drawing/2014/main" id="{EFE39544-9BA7-A78A-80F3-AAD0E3EEE7D8}"/>
                </a:ext>
              </a:extLst>
            </p:cNvPr>
            <p:cNvSpPr/>
            <p:nvPr/>
          </p:nvSpPr>
          <p:spPr>
            <a:xfrm>
              <a:off x="4892274" y="1360047"/>
              <a:ext cx="45719" cy="2153399"/>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3" name="Flowchart: Process 12">
              <a:extLst>
                <a:ext uri="{FF2B5EF4-FFF2-40B4-BE49-F238E27FC236}">
                  <a16:creationId xmlns:a16="http://schemas.microsoft.com/office/drawing/2014/main" id="{99DC2143-B956-1A24-B83D-EED2CEAA0D52}"/>
                </a:ext>
              </a:extLst>
            </p:cNvPr>
            <p:cNvSpPr/>
            <p:nvPr/>
          </p:nvSpPr>
          <p:spPr>
            <a:xfrm flipV="1">
              <a:off x="5672853" y="4056261"/>
              <a:ext cx="2304853"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5" name="Flowchart: Process 14">
              <a:extLst>
                <a:ext uri="{FF2B5EF4-FFF2-40B4-BE49-F238E27FC236}">
                  <a16:creationId xmlns:a16="http://schemas.microsoft.com/office/drawing/2014/main" id="{AA43D829-BAFC-9C3A-4196-C1F22AC41D67}"/>
                </a:ext>
              </a:extLst>
            </p:cNvPr>
            <p:cNvSpPr/>
            <p:nvPr/>
          </p:nvSpPr>
          <p:spPr>
            <a:xfrm rot="5400000">
              <a:off x="6340828" y="2442243"/>
              <a:ext cx="3273755"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grpSp>
    </p:spTree>
    <p:extLst>
      <p:ext uri="{BB962C8B-B14F-4D97-AF65-F5344CB8AC3E}">
        <p14:creationId xmlns:p14="http://schemas.microsoft.com/office/powerpoint/2010/main" val="2171659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90180-25B2-50DB-A77F-C1F3CC0EEBA6}"/>
              </a:ext>
            </a:extLst>
          </p:cNvPr>
          <p:cNvSpPr txBox="1"/>
          <p:nvPr/>
        </p:nvSpPr>
        <p:spPr>
          <a:xfrm>
            <a:off x="411479" y="1602770"/>
            <a:ext cx="3779521" cy="369332"/>
          </a:xfrm>
          <a:prstGeom prst="rect">
            <a:avLst/>
          </a:prstGeom>
          <a:noFill/>
        </p:spPr>
        <p:txBody>
          <a:bodyPr wrap="square">
            <a:spAutoFit/>
          </a:bodyPr>
          <a:lstStyle/>
          <a:p>
            <a:r>
              <a:rPr lang="en-US" sz="1800">
                <a:solidFill>
                  <a:srgbClr val="293E8D"/>
                </a:solidFill>
                <a:latin typeface="Fira Sans Extra Condensed SemiBold"/>
                <a:sym typeface="Fira Sans Extra Condensed SemiBold"/>
              </a:rPr>
              <a:t>Change the Event-action of a Signature</a:t>
            </a:r>
            <a:endParaRPr lang="en-MY" sz="1800">
              <a:solidFill>
                <a:srgbClr val="293E8D"/>
              </a:solidFill>
              <a:latin typeface="Fira Sans Extra Condensed SemiBold"/>
              <a:sym typeface="Fira Sans Extra Condensed SemiBold"/>
            </a:endParaRPr>
          </a:p>
        </p:txBody>
      </p:sp>
      <p:sp>
        <p:nvSpPr>
          <p:cNvPr id="6" name="TextBox 5">
            <a:extLst>
              <a:ext uri="{FF2B5EF4-FFF2-40B4-BE49-F238E27FC236}">
                <a16:creationId xmlns:a16="http://schemas.microsoft.com/office/drawing/2014/main" id="{B3BF08E3-63F4-AD74-4323-77164129369F}"/>
              </a:ext>
            </a:extLst>
          </p:cNvPr>
          <p:cNvSpPr txBox="1"/>
          <p:nvPr/>
        </p:nvSpPr>
        <p:spPr>
          <a:xfrm>
            <a:off x="411479" y="2185343"/>
            <a:ext cx="2720340" cy="738664"/>
          </a:xfrm>
          <a:prstGeom prst="rect">
            <a:avLst/>
          </a:prstGeom>
          <a:noFill/>
        </p:spPr>
        <p:txBody>
          <a:bodyPr wrap="square">
            <a:spAutoFit/>
          </a:bodyPr>
          <a:lstStyle/>
          <a:p>
            <a:r>
              <a:rPr lang="en-MY"/>
              <a:t>engine</a:t>
            </a:r>
          </a:p>
          <a:p>
            <a:r>
              <a:rPr lang="en-MY"/>
              <a:t>event-action produce-alert</a:t>
            </a:r>
          </a:p>
          <a:p>
            <a:r>
              <a:rPr lang="en-MY"/>
              <a:t>event-action deny-packet-inline</a:t>
            </a:r>
          </a:p>
        </p:txBody>
      </p:sp>
      <p:pic>
        <p:nvPicPr>
          <p:cNvPr id="7" name="Picture 6">
            <a:extLst>
              <a:ext uri="{FF2B5EF4-FFF2-40B4-BE49-F238E27FC236}">
                <a16:creationId xmlns:a16="http://schemas.microsoft.com/office/drawing/2014/main" id="{23E9934A-7CB8-CC90-A233-C5374D570EBB}"/>
              </a:ext>
            </a:extLst>
          </p:cNvPr>
          <p:cNvPicPr>
            <a:picLocks noChangeAspect="1"/>
          </p:cNvPicPr>
          <p:nvPr/>
        </p:nvPicPr>
        <p:blipFill rotWithShape="1">
          <a:blip r:embed="rId2">
            <a:extLst>
              <a:ext uri="{28A0092B-C50C-407E-A947-70E740481C1C}">
                <a14:useLocalDpi xmlns:a14="http://schemas.microsoft.com/office/drawing/2010/main" val="0"/>
              </a:ext>
            </a:extLst>
          </a:blip>
          <a:srcRect l="674" t="33936" r="29276" b="22652"/>
          <a:stretch/>
        </p:blipFill>
        <p:spPr bwMode="auto">
          <a:xfrm>
            <a:off x="97850" y="3413402"/>
            <a:ext cx="5419027" cy="1243436"/>
          </a:xfrm>
          <a:prstGeom prst="rect">
            <a:avLst/>
          </a:prstGeom>
          <a:noFill/>
        </p:spPr>
      </p:pic>
      <p:grpSp>
        <p:nvGrpSpPr>
          <p:cNvPr id="28" name="Group 27">
            <a:extLst>
              <a:ext uri="{FF2B5EF4-FFF2-40B4-BE49-F238E27FC236}">
                <a16:creationId xmlns:a16="http://schemas.microsoft.com/office/drawing/2014/main" id="{E4D38D9B-45E4-076F-BD7D-FEC4ADF7C5F7}"/>
              </a:ext>
            </a:extLst>
          </p:cNvPr>
          <p:cNvGrpSpPr/>
          <p:nvPr/>
        </p:nvGrpSpPr>
        <p:grpSpPr>
          <a:xfrm>
            <a:off x="5538691" y="313337"/>
            <a:ext cx="3338609" cy="3317530"/>
            <a:chOff x="5318760" y="266774"/>
            <a:chExt cx="3338609" cy="3317530"/>
          </a:xfrm>
        </p:grpSpPr>
        <p:sp>
          <p:nvSpPr>
            <p:cNvPr id="9" name="TextBox 8">
              <a:extLst>
                <a:ext uri="{FF2B5EF4-FFF2-40B4-BE49-F238E27FC236}">
                  <a16:creationId xmlns:a16="http://schemas.microsoft.com/office/drawing/2014/main" id="{4F7A6D97-B97F-8AC7-B36C-6C42769D8F61}"/>
                </a:ext>
              </a:extLst>
            </p:cNvPr>
            <p:cNvSpPr txBox="1"/>
            <p:nvPr/>
          </p:nvSpPr>
          <p:spPr>
            <a:xfrm>
              <a:off x="5804989" y="1058879"/>
              <a:ext cx="2567941" cy="2200602"/>
            </a:xfrm>
            <a:prstGeom prst="rect">
              <a:avLst/>
            </a:prstGeom>
            <a:noFill/>
          </p:spPr>
          <p:txBody>
            <a:bodyPr wrap="square">
              <a:spAutoFit/>
            </a:bodyPr>
            <a:lstStyle/>
            <a:p>
              <a:pPr>
                <a:spcAft>
                  <a:spcPts val="600"/>
                </a:spcAft>
              </a:pPr>
              <a:r>
                <a:rPr lang="en-US" b="1"/>
                <a:t>produce-alert</a:t>
              </a:r>
            </a:p>
            <a:p>
              <a:pPr algn="just">
                <a:spcAft>
                  <a:spcPts val="1800"/>
                </a:spcAft>
              </a:pPr>
              <a:r>
                <a:rPr lang="en-US"/>
                <a:t>Generate an alert notification when the signature detects matching network traffic</a:t>
              </a:r>
            </a:p>
            <a:p>
              <a:pPr>
                <a:spcAft>
                  <a:spcPts val="600"/>
                </a:spcAft>
              </a:pPr>
              <a:r>
                <a:rPr lang="en-US" b="1"/>
                <a:t>deny-packet-inline </a:t>
              </a:r>
            </a:p>
            <a:p>
              <a:pPr algn="just">
                <a:spcAft>
                  <a:spcPts val="1200"/>
                </a:spcAft>
              </a:pPr>
              <a:r>
                <a:rPr lang="en-US"/>
                <a:t>Enabling the device to block or deny the offending packet in real-time</a:t>
              </a:r>
            </a:p>
          </p:txBody>
        </p:sp>
        <p:sp>
          <p:nvSpPr>
            <p:cNvPr id="10" name="TextBox 9">
              <a:extLst>
                <a:ext uri="{FF2B5EF4-FFF2-40B4-BE49-F238E27FC236}">
                  <a16:creationId xmlns:a16="http://schemas.microsoft.com/office/drawing/2014/main" id="{A70EB6D5-EECF-9F56-4FC9-CF0304641746}"/>
                </a:ext>
              </a:extLst>
            </p:cNvPr>
            <p:cNvSpPr txBox="1"/>
            <p:nvPr/>
          </p:nvSpPr>
          <p:spPr>
            <a:xfrm>
              <a:off x="5866857" y="326419"/>
              <a:ext cx="1671374" cy="400110"/>
            </a:xfrm>
            <a:prstGeom prst="rect">
              <a:avLst/>
            </a:prstGeom>
            <a:noFill/>
          </p:spPr>
          <p:txBody>
            <a:bodyPr wrap="square">
              <a:spAutoFit/>
            </a:bodyPr>
            <a:lstStyle/>
            <a:p>
              <a:pPr>
                <a:buClr>
                  <a:schemeClr val="dk1"/>
                </a:buClr>
                <a:buSzPts val="2500"/>
              </a:pPr>
              <a:r>
                <a:rPr lang="en-MY" sz="2000">
                  <a:solidFill>
                    <a:srgbClr val="293E8D"/>
                  </a:solidFill>
                  <a:latin typeface="Fira Sans Extra Condensed SemiBold"/>
                  <a:sym typeface="Fira Sans Extra Condensed SemiBold"/>
                </a:rPr>
                <a:t>Event Action</a:t>
              </a:r>
            </a:p>
          </p:txBody>
        </p:sp>
        <p:grpSp>
          <p:nvGrpSpPr>
            <p:cNvPr id="11" name="Group 10">
              <a:extLst>
                <a:ext uri="{FF2B5EF4-FFF2-40B4-BE49-F238E27FC236}">
                  <a16:creationId xmlns:a16="http://schemas.microsoft.com/office/drawing/2014/main" id="{D432D776-820E-38A4-A010-5CD448FB2579}"/>
                </a:ext>
              </a:extLst>
            </p:cNvPr>
            <p:cNvGrpSpPr/>
            <p:nvPr/>
          </p:nvGrpSpPr>
          <p:grpSpPr>
            <a:xfrm>
              <a:off x="5318760" y="266774"/>
              <a:ext cx="513000" cy="513000"/>
              <a:chOff x="464820" y="2492255"/>
              <a:chExt cx="513000" cy="513000"/>
            </a:xfrm>
          </p:grpSpPr>
          <p:sp>
            <p:nvSpPr>
              <p:cNvPr id="15" name="Google Shape;2142;p30">
                <a:extLst>
                  <a:ext uri="{FF2B5EF4-FFF2-40B4-BE49-F238E27FC236}">
                    <a16:creationId xmlns:a16="http://schemas.microsoft.com/office/drawing/2014/main" id="{4E09C58F-7963-6CCE-F490-75C8D5DABC20}"/>
                  </a:ext>
                </a:extLst>
              </p:cNvPr>
              <p:cNvSpPr/>
              <p:nvPr/>
            </p:nvSpPr>
            <p:spPr>
              <a:xfrm>
                <a:off x="464820" y="2492255"/>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150;p30">
                <a:extLst>
                  <a:ext uri="{FF2B5EF4-FFF2-40B4-BE49-F238E27FC236}">
                    <a16:creationId xmlns:a16="http://schemas.microsoft.com/office/drawing/2014/main" id="{296F5FA8-E37B-9DE0-1D75-7C97E1CA7001}"/>
                  </a:ext>
                </a:extLst>
              </p:cNvPr>
              <p:cNvGrpSpPr/>
              <p:nvPr/>
            </p:nvGrpSpPr>
            <p:grpSpPr>
              <a:xfrm>
                <a:off x="552026" y="2582677"/>
                <a:ext cx="338587" cy="332157"/>
                <a:chOff x="-1183550" y="3586525"/>
                <a:chExt cx="296175" cy="290550"/>
              </a:xfrm>
            </p:grpSpPr>
            <p:sp>
              <p:nvSpPr>
                <p:cNvPr id="17" name="Google Shape;2151;p30">
                  <a:extLst>
                    <a:ext uri="{FF2B5EF4-FFF2-40B4-BE49-F238E27FC236}">
                      <a16:creationId xmlns:a16="http://schemas.microsoft.com/office/drawing/2014/main" id="{3C33A3C0-86B7-FDCC-C1DE-EB62E953E5CF}"/>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52;p30">
                  <a:extLst>
                    <a:ext uri="{FF2B5EF4-FFF2-40B4-BE49-F238E27FC236}">
                      <a16:creationId xmlns:a16="http://schemas.microsoft.com/office/drawing/2014/main" id="{46C20731-2C9D-FA1B-501E-8F446632AB91}"/>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53;p30">
                  <a:extLst>
                    <a:ext uri="{FF2B5EF4-FFF2-40B4-BE49-F238E27FC236}">
                      <a16:creationId xmlns:a16="http://schemas.microsoft.com/office/drawing/2014/main" id="{E2E796A7-A7F7-205F-90BB-FFA7C8C4A70D}"/>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54;p30">
                  <a:extLst>
                    <a:ext uri="{FF2B5EF4-FFF2-40B4-BE49-F238E27FC236}">
                      <a16:creationId xmlns:a16="http://schemas.microsoft.com/office/drawing/2014/main" id="{8D70F8A5-8CAE-2A87-8345-42BB95EBF7A3}"/>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55;p30">
                  <a:extLst>
                    <a:ext uri="{FF2B5EF4-FFF2-40B4-BE49-F238E27FC236}">
                      <a16:creationId xmlns:a16="http://schemas.microsoft.com/office/drawing/2014/main" id="{CF458C5F-8966-8D75-BEA1-CCD49AF4DCA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56;p30">
                  <a:extLst>
                    <a:ext uri="{FF2B5EF4-FFF2-40B4-BE49-F238E27FC236}">
                      <a16:creationId xmlns:a16="http://schemas.microsoft.com/office/drawing/2014/main" id="{DE045A04-99EC-B977-CBC2-1BA7B5D82AD5}"/>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7;p30">
                  <a:extLst>
                    <a:ext uri="{FF2B5EF4-FFF2-40B4-BE49-F238E27FC236}">
                      <a16:creationId xmlns:a16="http://schemas.microsoft.com/office/drawing/2014/main" id="{C0C5A996-CBE7-7847-59A3-1780E77C6514}"/>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8;p30">
                  <a:extLst>
                    <a:ext uri="{FF2B5EF4-FFF2-40B4-BE49-F238E27FC236}">
                      <a16:creationId xmlns:a16="http://schemas.microsoft.com/office/drawing/2014/main" id="{A4A318F9-AA58-90FB-7B43-F7122F6F3B8F}"/>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9;p30">
                  <a:extLst>
                    <a:ext uri="{FF2B5EF4-FFF2-40B4-BE49-F238E27FC236}">
                      <a16:creationId xmlns:a16="http://schemas.microsoft.com/office/drawing/2014/main" id="{08B921DF-A682-5D2D-EE71-8B24B366727C}"/>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Flowchart: Process 11">
              <a:extLst>
                <a:ext uri="{FF2B5EF4-FFF2-40B4-BE49-F238E27FC236}">
                  <a16:creationId xmlns:a16="http://schemas.microsoft.com/office/drawing/2014/main" id="{1ADEA417-4509-7441-4625-BED3F6CA878F}"/>
                </a:ext>
              </a:extLst>
            </p:cNvPr>
            <p:cNvSpPr/>
            <p:nvPr/>
          </p:nvSpPr>
          <p:spPr>
            <a:xfrm>
              <a:off x="5534814" y="1054125"/>
              <a:ext cx="45719" cy="2530179"/>
            </a:xfrm>
            <a:prstGeom prst="flowChartProcess">
              <a:avLst/>
            </a:prstGeom>
            <a:gradFill flip="none" rotWithShape="1">
              <a:gsLst>
                <a:gs pos="0">
                  <a:schemeClr val="accent2"/>
                </a:gs>
                <a:gs pos="100000">
                  <a:schemeClr val="accent3"/>
                </a:gs>
              </a:gsLst>
              <a:lin ang="54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3" name="Flowchart: Process 12">
              <a:extLst>
                <a:ext uri="{FF2B5EF4-FFF2-40B4-BE49-F238E27FC236}">
                  <a16:creationId xmlns:a16="http://schemas.microsoft.com/office/drawing/2014/main" id="{782E47D9-639D-39F7-7284-0B9C26AF8FC9}"/>
                </a:ext>
              </a:extLst>
            </p:cNvPr>
            <p:cNvSpPr/>
            <p:nvPr/>
          </p:nvSpPr>
          <p:spPr>
            <a:xfrm flipV="1">
              <a:off x="5534815" y="3538585"/>
              <a:ext cx="1917548"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14" name="Flowchart: Process 13">
              <a:extLst>
                <a:ext uri="{FF2B5EF4-FFF2-40B4-BE49-F238E27FC236}">
                  <a16:creationId xmlns:a16="http://schemas.microsoft.com/office/drawing/2014/main" id="{8E915133-E917-B2DB-E081-A95626AEC144}"/>
                </a:ext>
              </a:extLst>
            </p:cNvPr>
            <p:cNvSpPr/>
            <p:nvPr/>
          </p:nvSpPr>
          <p:spPr>
            <a:xfrm rot="16200000" flipV="1">
              <a:off x="7307461" y="1810895"/>
              <a:ext cx="2654098"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sp>
          <p:nvSpPr>
            <p:cNvPr id="26" name="Flowchart: Process 25">
              <a:extLst>
                <a:ext uri="{FF2B5EF4-FFF2-40B4-BE49-F238E27FC236}">
                  <a16:creationId xmlns:a16="http://schemas.microsoft.com/office/drawing/2014/main" id="{DEC0982F-4008-90EE-771B-84AEC881FD7E}"/>
                </a:ext>
              </a:extLst>
            </p:cNvPr>
            <p:cNvSpPr/>
            <p:nvPr/>
          </p:nvSpPr>
          <p:spPr>
            <a:xfrm flipV="1">
              <a:off x="7538230" y="506706"/>
              <a:ext cx="1104875" cy="45719"/>
            </a:xfrm>
            <a:prstGeom prst="flowChartProcess">
              <a:avLst/>
            </a:prstGeom>
            <a:gradFill flip="none" rotWithShape="1">
              <a:gsLst>
                <a:gs pos="0">
                  <a:schemeClr val="accent2"/>
                </a:gs>
                <a:gs pos="100000">
                  <a:schemeClr val="accent3"/>
                </a:gs>
              </a:gsLst>
              <a:lin ang="10800000" scaled="1"/>
              <a:tileRect/>
            </a:gradFill>
            <a:ln>
              <a:noFill/>
            </a:ln>
          </p:spPr>
          <p:txBody>
            <a:bodyPr spcFirstLastPara="1" wrap="square" lIns="91425" tIns="91425" rIns="91425" bIns="91425" anchor="ctr" anchorCtr="0">
              <a:noAutofit/>
            </a:bodyPr>
            <a:lstStyle/>
            <a:p>
              <a:endParaRPr lang="en-MY">
                <a:solidFill>
                  <a:srgbClr val="000000"/>
                </a:solidFill>
                <a:latin typeface="Arial"/>
                <a:cs typeface="Arial"/>
              </a:endParaRPr>
            </a:p>
          </p:txBody>
        </p:sp>
      </p:grpSp>
    </p:spTree>
    <p:extLst>
      <p:ext uri="{BB962C8B-B14F-4D97-AF65-F5344CB8AC3E}">
        <p14:creationId xmlns:p14="http://schemas.microsoft.com/office/powerpoint/2010/main" val="89351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98CA-DDC6-0D7A-37A0-C6941341BA83}"/>
              </a:ext>
            </a:extLst>
          </p:cNvPr>
          <p:cNvSpPr>
            <a:spLocks noGrp="1"/>
          </p:cNvSpPr>
          <p:nvPr>
            <p:ph type="title"/>
          </p:nvPr>
        </p:nvSpPr>
        <p:spPr/>
        <p:txBody>
          <a:bodyPr/>
          <a:lstStyle/>
          <a:p>
            <a:r>
              <a:rPr lang="en-US"/>
              <a:t>Firewall on PCs</a:t>
            </a:r>
            <a:endParaRPr lang="en-MY"/>
          </a:p>
        </p:txBody>
      </p:sp>
      <p:sp>
        <p:nvSpPr>
          <p:cNvPr id="4" name="TextBox 3">
            <a:extLst>
              <a:ext uri="{FF2B5EF4-FFF2-40B4-BE49-F238E27FC236}">
                <a16:creationId xmlns:a16="http://schemas.microsoft.com/office/drawing/2014/main" id="{3BAF9DD9-9E33-96B5-DAD3-1981B3AF6955}"/>
              </a:ext>
            </a:extLst>
          </p:cNvPr>
          <p:cNvSpPr txBox="1"/>
          <p:nvPr/>
        </p:nvSpPr>
        <p:spPr>
          <a:xfrm>
            <a:off x="885884" y="2100321"/>
            <a:ext cx="2893636" cy="2031325"/>
          </a:xfrm>
          <a:prstGeom prst="rect">
            <a:avLst/>
          </a:prstGeom>
          <a:noFill/>
        </p:spPr>
        <p:txBody>
          <a:bodyPr wrap="square">
            <a:spAutoFit/>
          </a:bodyPr>
          <a:lstStyle/>
          <a:p>
            <a:pPr marL="285750" indent="-285750" algn="just">
              <a:buFont typeface="Arial" panose="020B0604020202020204" pitchFamily="34" charset="0"/>
              <a:buChar char="•"/>
            </a:pPr>
            <a:r>
              <a:rPr lang="en-US"/>
              <a:t>Works together with the IPS to provide a multi-layered security approach</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Offers host-level protection by controlling traffic for the device, restricting access to services, and defending against targeted attacks.</a:t>
            </a:r>
            <a:endParaRPr lang="en-MY"/>
          </a:p>
        </p:txBody>
      </p:sp>
      <p:sp>
        <p:nvSpPr>
          <p:cNvPr id="6" name="TextBox 5">
            <a:extLst>
              <a:ext uri="{FF2B5EF4-FFF2-40B4-BE49-F238E27FC236}">
                <a16:creationId xmlns:a16="http://schemas.microsoft.com/office/drawing/2014/main" id="{A212EEDA-FA3A-4226-29C0-588463EBA5DD}"/>
              </a:ext>
            </a:extLst>
          </p:cNvPr>
          <p:cNvSpPr txBox="1"/>
          <p:nvPr/>
        </p:nvSpPr>
        <p:spPr>
          <a:xfrm>
            <a:off x="885884" y="1539796"/>
            <a:ext cx="1996440" cy="369332"/>
          </a:xfrm>
          <a:prstGeom prst="rect">
            <a:avLst/>
          </a:prstGeom>
          <a:noFill/>
        </p:spPr>
        <p:txBody>
          <a:bodyPr wrap="square">
            <a:spAutoFit/>
          </a:bodyPr>
          <a:lstStyle/>
          <a:p>
            <a:r>
              <a:rPr lang="en-MY" sz="1800">
                <a:solidFill>
                  <a:schemeClr val="lt2"/>
                </a:solidFill>
                <a:latin typeface="Fira Sans Extra Condensed SemiBold"/>
              </a:rPr>
              <a:t>Why Firewall?</a:t>
            </a:r>
          </a:p>
        </p:txBody>
      </p:sp>
      <p:pic>
        <p:nvPicPr>
          <p:cNvPr id="9" name="Picture 8">
            <a:extLst>
              <a:ext uri="{FF2B5EF4-FFF2-40B4-BE49-F238E27FC236}">
                <a16:creationId xmlns:a16="http://schemas.microsoft.com/office/drawing/2014/main" id="{E83A40EF-3EE6-7C46-29B8-385A7C6B8310}"/>
              </a:ext>
            </a:extLst>
          </p:cNvPr>
          <p:cNvPicPr>
            <a:picLocks noChangeAspect="1"/>
          </p:cNvPicPr>
          <p:nvPr/>
        </p:nvPicPr>
        <p:blipFill>
          <a:blip r:embed="rId2"/>
          <a:stretch>
            <a:fillRect/>
          </a:stretch>
        </p:blipFill>
        <p:spPr>
          <a:xfrm>
            <a:off x="4856948" y="1539796"/>
            <a:ext cx="3772227" cy="2568163"/>
          </a:xfrm>
          <a:prstGeom prst="rect">
            <a:avLst/>
          </a:prstGeom>
        </p:spPr>
      </p:pic>
    </p:spTree>
    <p:extLst>
      <p:ext uri="{BB962C8B-B14F-4D97-AF65-F5344CB8AC3E}">
        <p14:creationId xmlns:p14="http://schemas.microsoft.com/office/powerpoint/2010/main" val="135000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DD78-2F35-C305-6B71-D0DCA543C4EE}"/>
              </a:ext>
            </a:extLst>
          </p:cNvPr>
          <p:cNvSpPr>
            <a:spLocks noGrp="1"/>
          </p:cNvSpPr>
          <p:nvPr>
            <p:ph type="title"/>
          </p:nvPr>
        </p:nvSpPr>
        <p:spPr/>
        <p:txBody>
          <a:bodyPr/>
          <a:lstStyle/>
          <a:p>
            <a:r>
              <a:rPr lang="en-US"/>
              <a:t>Firewall Configuration</a:t>
            </a:r>
            <a:endParaRPr lang="en-MY"/>
          </a:p>
        </p:txBody>
      </p:sp>
      <p:pic>
        <p:nvPicPr>
          <p:cNvPr id="3" name="Picture 2">
            <a:extLst>
              <a:ext uri="{FF2B5EF4-FFF2-40B4-BE49-F238E27FC236}">
                <a16:creationId xmlns:a16="http://schemas.microsoft.com/office/drawing/2014/main" id="{56C1336C-33DE-4B55-02EA-0CC9C52E6D7C}"/>
              </a:ext>
            </a:extLst>
          </p:cNvPr>
          <p:cNvPicPr>
            <a:picLocks noChangeAspect="1"/>
          </p:cNvPicPr>
          <p:nvPr/>
        </p:nvPicPr>
        <p:blipFill rotWithShape="1">
          <a:blip r:embed="rId2"/>
          <a:srcRect l="1494" r="5570"/>
          <a:stretch/>
        </p:blipFill>
        <p:spPr>
          <a:xfrm>
            <a:off x="4404359" y="1642110"/>
            <a:ext cx="4739641" cy="2547505"/>
          </a:xfrm>
          <a:prstGeom prst="rect">
            <a:avLst/>
          </a:prstGeom>
        </p:spPr>
      </p:pic>
      <p:sp>
        <p:nvSpPr>
          <p:cNvPr id="5" name="TextBox 4">
            <a:extLst>
              <a:ext uri="{FF2B5EF4-FFF2-40B4-BE49-F238E27FC236}">
                <a16:creationId xmlns:a16="http://schemas.microsoft.com/office/drawing/2014/main" id="{62DFF995-F040-588D-269A-7A34A9C27E59}"/>
              </a:ext>
            </a:extLst>
          </p:cNvPr>
          <p:cNvSpPr txBox="1"/>
          <p:nvPr/>
        </p:nvSpPr>
        <p:spPr>
          <a:xfrm>
            <a:off x="408095" y="1153841"/>
            <a:ext cx="3577165" cy="1892826"/>
          </a:xfrm>
          <a:prstGeom prst="rect">
            <a:avLst/>
          </a:prstGeom>
          <a:noFill/>
        </p:spPr>
        <p:txBody>
          <a:bodyPr wrap="square">
            <a:spAutoFit/>
          </a:bodyPr>
          <a:lstStyle/>
          <a:p>
            <a:pPr>
              <a:spcAft>
                <a:spcPts val="600"/>
              </a:spcAft>
            </a:pPr>
            <a:r>
              <a:rPr lang="en-US" sz="1800" dirty="0">
                <a:solidFill>
                  <a:schemeClr val="lt2"/>
                </a:solidFill>
                <a:latin typeface="Fira Sans Extra Condensed SemiBold"/>
              </a:rPr>
              <a:t>First Rule: </a:t>
            </a:r>
          </a:p>
          <a:p>
            <a:pPr marL="285750" indent="-285750" algn="just">
              <a:spcAft>
                <a:spcPts val="1200"/>
              </a:spcAft>
              <a:buFont typeface="Arial" panose="020B0604020202020204" pitchFamily="34" charset="0"/>
              <a:buChar char="•"/>
            </a:pPr>
            <a:r>
              <a:rPr lang="en-US" dirty="0"/>
              <a:t>blocks ICMP traffic from the IP addresses within public network (20.110.24.0 - 20.110.24.255) </a:t>
            </a:r>
          </a:p>
          <a:p>
            <a:pPr marL="285750" indent="-285750" algn="just">
              <a:spcAft>
                <a:spcPts val="1200"/>
              </a:spcAft>
              <a:buFont typeface="Arial" panose="020B0604020202020204" pitchFamily="34" charset="0"/>
              <a:buChar char="•"/>
            </a:pPr>
            <a:r>
              <a:rPr lang="en-US" dirty="0"/>
              <a:t>prevents external sources within the specified IP range from initiating ICMP requests towards our network</a:t>
            </a:r>
          </a:p>
        </p:txBody>
      </p:sp>
    </p:spTree>
    <p:extLst>
      <p:ext uri="{BB962C8B-B14F-4D97-AF65-F5344CB8AC3E}">
        <p14:creationId xmlns:p14="http://schemas.microsoft.com/office/powerpoint/2010/main" val="2208086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6E6A-CAFC-2649-4034-069754229374}"/>
              </a:ext>
            </a:extLst>
          </p:cNvPr>
          <p:cNvSpPr>
            <a:spLocks noGrp="1"/>
          </p:cNvSpPr>
          <p:nvPr>
            <p:ph type="title"/>
          </p:nvPr>
        </p:nvSpPr>
        <p:spPr>
          <a:xfrm>
            <a:off x="484295" y="3056273"/>
            <a:ext cx="3379045" cy="513000"/>
          </a:xfrm>
        </p:spPr>
        <p:txBody>
          <a:bodyPr/>
          <a:lstStyle/>
          <a:p>
            <a:pPr algn="l"/>
            <a:r>
              <a:rPr lang="en-US" sz="1800">
                <a:solidFill>
                  <a:schemeClr val="lt2"/>
                </a:solidFill>
                <a:cs typeface="Arial"/>
                <a:sym typeface="Arial"/>
              </a:rPr>
              <a:t>“Specific Before Generic” Principle</a:t>
            </a:r>
            <a:endParaRPr lang="en-MY" sz="1800">
              <a:solidFill>
                <a:schemeClr val="lt2"/>
              </a:solidFill>
              <a:cs typeface="Arial"/>
              <a:sym typeface="Arial"/>
            </a:endParaRPr>
          </a:p>
        </p:txBody>
      </p:sp>
      <p:sp>
        <p:nvSpPr>
          <p:cNvPr id="4" name="TextBox 3">
            <a:extLst>
              <a:ext uri="{FF2B5EF4-FFF2-40B4-BE49-F238E27FC236}">
                <a16:creationId xmlns:a16="http://schemas.microsoft.com/office/drawing/2014/main" id="{BADDF0AD-58BB-66E6-4FE6-2CFC09858305}"/>
              </a:ext>
            </a:extLst>
          </p:cNvPr>
          <p:cNvSpPr txBox="1"/>
          <p:nvPr/>
        </p:nvSpPr>
        <p:spPr>
          <a:xfrm>
            <a:off x="484295" y="3569273"/>
            <a:ext cx="7992048" cy="8925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Firewall rules are evaluated in order from top to bottom</a:t>
            </a:r>
          </a:p>
          <a:p>
            <a:pPr marL="285750" indent="-285750" algn="just">
              <a:spcAft>
                <a:spcPts val="600"/>
              </a:spcAft>
              <a:buFont typeface="Arial" panose="020B0604020202020204" pitchFamily="34" charset="0"/>
              <a:buChar char="•"/>
            </a:pPr>
            <a:r>
              <a:rPr lang="en-US"/>
              <a:t>When a rule matches the incoming traffic, further rule evaluation stops</a:t>
            </a:r>
          </a:p>
          <a:p>
            <a:pPr marL="285750" indent="-285750">
              <a:buFont typeface="Arial" panose="020B0604020202020204" pitchFamily="34" charset="0"/>
              <a:buChar char="•"/>
            </a:pPr>
            <a:r>
              <a:rPr lang="en-US"/>
              <a:t>Placing specific rules first ensures they take precedence over more general rules</a:t>
            </a:r>
            <a:endParaRPr lang="en-MY"/>
          </a:p>
        </p:txBody>
      </p:sp>
      <p:sp>
        <p:nvSpPr>
          <p:cNvPr id="3" name="TextBox 2">
            <a:extLst>
              <a:ext uri="{FF2B5EF4-FFF2-40B4-BE49-F238E27FC236}">
                <a16:creationId xmlns:a16="http://schemas.microsoft.com/office/drawing/2014/main" id="{F249147E-6F5E-7ED3-0903-07373AA85D91}"/>
              </a:ext>
            </a:extLst>
          </p:cNvPr>
          <p:cNvSpPr txBox="1"/>
          <p:nvPr/>
        </p:nvSpPr>
        <p:spPr>
          <a:xfrm>
            <a:off x="484295" y="496756"/>
            <a:ext cx="3440005" cy="1461939"/>
          </a:xfrm>
          <a:prstGeom prst="rect">
            <a:avLst/>
          </a:prstGeom>
          <a:noFill/>
        </p:spPr>
        <p:txBody>
          <a:bodyPr wrap="square">
            <a:spAutoFit/>
          </a:bodyPr>
          <a:lstStyle/>
          <a:p>
            <a:pPr>
              <a:spcAft>
                <a:spcPts val="600"/>
              </a:spcAft>
            </a:pPr>
            <a:r>
              <a:rPr lang="en-US" sz="1800">
                <a:solidFill>
                  <a:schemeClr val="lt2"/>
                </a:solidFill>
                <a:latin typeface="Fira Sans Extra Condensed SemiBold"/>
              </a:rPr>
              <a:t>Second Rule: </a:t>
            </a:r>
          </a:p>
          <a:p>
            <a:pPr marL="285750" indent="-285750" algn="just">
              <a:spcAft>
                <a:spcPts val="1200"/>
              </a:spcAft>
              <a:buFont typeface="Arial" panose="020B0604020202020204" pitchFamily="34" charset="0"/>
              <a:buChar char="•"/>
            </a:pPr>
            <a:r>
              <a:rPr lang="en-US"/>
              <a:t>Allows all outgoing IP traffic</a:t>
            </a:r>
          </a:p>
          <a:p>
            <a:pPr marL="285750" indent="-285750" algn="just">
              <a:spcAft>
                <a:spcPts val="1200"/>
              </a:spcAft>
              <a:buFont typeface="Arial" panose="020B0604020202020204" pitchFamily="34" charset="0"/>
              <a:buChar char="•"/>
            </a:pPr>
            <a:r>
              <a:rPr lang="en-US"/>
              <a:t>To enable communication between the workstations within the private network</a:t>
            </a:r>
          </a:p>
        </p:txBody>
      </p:sp>
      <p:pic>
        <p:nvPicPr>
          <p:cNvPr id="5" name="Picture 4">
            <a:extLst>
              <a:ext uri="{FF2B5EF4-FFF2-40B4-BE49-F238E27FC236}">
                <a16:creationId xmlns:a16="http://schemas.microsoft.com/office/drawing/2014/main" id="{979A195F-F861-A2B7-BB19-526CF9D98D14}"/>
              </a:ext>
            </a:extLst>
          </p:cNvPr>
          <p:cNvPicPr>
            <a:picLocks noChangeAspect="1"/>
          </p:cNvPicPr>
          <p:nvPr/>
        </p:nvPicPr>
        <p:blipFill rotWithShape="1">
          <a:blip r:embed="rId2"/>
          <a:srcRect l="1494" r="5570"/>
          <a:stretch/>
        </p:blipFill>
        <p:spPr>
          <a:xfrm>
            <a:off x="4404359" y="550587"/>
            <a:ext cx="4739641" cy="2547505"/>
          </a:xfrm>
          <a:prstGeom prst="rect">
            <a:avLst/>
          </a:prstGeom>
        </p:spPr>
      </p:pic>
    </p:spTree>
    <p:extLst>
      <p:ext uri="{BB962C8B-B14F-4D97-AF65-F5344CB8AC3E}">
        <p14:creationId xmlns:p14="http://schemas.microsoft.com/office/powerpoint/2010/main" val="2632829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24" name="Google Shape;1724;p28"/>
          <p:cNvCxnSpPr/>
          <p:nvPr/>
        </p:nvCxnSpPr>
        <p:spPr>
          <a:xfrm rot="10800000">
            <a:off x="1667796" y="2724633"/>
            <a:ext cx="6092700" cy="0"/>
          </a:xfrm>
          <a:prstGeom prst="straightConnector1">
            <a:avLst/>
          </a:prstGeom>
          <a:noFill/>
          <a:ln w="76200" cap="flat" cmpd="sng">
            <a:solidFill>
              <a:schemeClr val="accent2"/>
            </a:solidFill>
            <a:prstDash val="solid"/>
            <a:round/>
            <a:headEnd type="none" w="med" len="med"/>
            <a:tailEnd type="none" w="med" len="med"/>
          </a:ln>
        </p:spPr>
      </p:cxnSp>
      <p:grpSp>
        <p:nvGrpSpPr>
          <p:cNvPr id="1727" name="Google Shape;1727;p28"/>
          <p:cNvGrpSpPr/>
          <p:nvPr/>
        </p:nvGrpSpPr>
        <p:grpSpPr>
          <a:xfrm>
            <a:off x="663244" y="1844559"/>
            <a:ext cx="2103892" cy="2209488"/>
            <a:chOff x="4447388" y="2648600"/>
            <a:chExt cx="1387700" cy="1457350"/>
          </a:xfrm>
        </p:grpSpPr>
        <p:sp>
          <p:nvSpPr>
            <p:cNvPr id="1728" name="Google Shape;1728;p28"/>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4447388" y="3215933"/>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4752488" y="2648600"/>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5117413" y="2973650"/>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5331738" y="3307925"/>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4490263" y="2787600"/>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A05EEF6D-177B-A7A8-E4C6-232DE925F3DE}"/>
              </a:ext>
            </a:extLst>
          </p:cNvPr>
          <p:cNvSpPr>
            <a:spLocks noGrp="1"/>
          </p:cNvSpPr>
          <p:nvPr>
            <p:ph type="title"/>
          </p:nvPr>
        </p:nvSpPr>
        <p:spPr>
          <a:xfrm>
            <a:off x="2767135" y="1945163"/>
            <a:ext cx="4794807" cy="513000"/>
          </a:xfrm>
        </p:spPr>
        <p:txBody>
          <a:bodyPr/>
          <a:lstStyle/>
          <a:p>
            <a:pPr algn="l"/>
            <a:r>
              <a:rPr lang="en-MY" sz="7200">
                <a:solidFill>
                  <a:srgbClr val="9659F4"/>
                </a:solidFill>
              </a:rPr>
              <a:t>THANK YOU!</a:t>
            </a:r>
          </a:p>
        </p:txBody>
      </p:sp>
    </p:spTree>
    <p:extLst>
      <p:ext uri="{BB962C8B-B14F-4D97-AF65-F5344CB8AC3E}">
        <p14:creationId xmlns:p14="http://schemas.microsoft.com/office/powerpoint/2010/main" val="57695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37" name="Google Shape;1437;p24"/>
          <p:cNvSpPr txBox="1">
            <a:spLocks noGrp="1"/>
          </p:cNvSpPr>
          <p:nvPr>
            <p:ph type="title"/>
          </p:nvPr>
        </p:nvSpPr>
        <p:spPr>
          <a:xfrm>
            <a:off x="514775" y="112928"/>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3200"/>
              <a:t>OVERVIEW</a:t>
            </a:r>
            <a:endParaRPr sz="3200"/>
          </a:p>
        </p:txBody>
      </p:sp>
      <p:pic>
        <p:nvPicPr>
          <p:cNvPr id="2" name="Picture 1" descr="A diagram of a computer network&#10;&#10;Description automatically generated">
            <a:extLst>
              <a:ext uri="{FF2B5EF4-FFF2-40B4-BE49-F238E27FC236}">
                <a16:creationId xmlns:a16="http://schemas.microsoft.com/office/drawing/2014/main" id="{C890A703-650A-E6B0-FB26-4FA21669EED3}"/>
              </a:ext>
            </a:extLst>
          </p:cNvPr>
          <p:cNvPicPr>
            <a:picLocks noChangeAspect="1"/>
          </p:cNvPicPr>
          <p:nvPr/>
        </p:nvPicPr>
        <p:blipFill>
          <a:blip r:embed="rId3"/>
          <a:stretch>
            <a:fillRect/>
          </a:stretch>
        </p:blipFill>
        <p:spPr>
          <a:xfrm>
            <a:off x="230469" y="863991"/>
            <a:ext cx="8683062" cy="3962652"/>
          </a:xfrm>
          <a:prstGeom prst="rect">
            <a:avLst/>
          </a:prstGeom>
        </p:spPr>
      </p:pic>
    </p:spTree>
    <p:extLst>
      <p:ext uri="{BB962C8B-B14F-4D97-AF65-F5344CB8AC3E}">
        <p14:creationId xmlns:p14="http://schemas.microsoft.com/office/powerpoint/2010/main" val="4198822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099"/>
        <p:cNvGrpSpPr/>
        <p:nvPr/>
      </p:nvGrpSpPr>
      <p:grpSpPr>
        <a:xfrm>
          <a:off x="0" y="0"/>
          <a:ext cx="0" cy="0"/>
          <a:chOff x="0" y="0"/>
          <a:chExt cx="0" cy="0"/>
        </a:xfrm>
      </p:grpSpPr>
      <p:sp>
        <p:nvSpPr>
          <p:cNvPr id="4100" name="Google Shape;4100;p4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100">
                <a:solidFill>
                  <a:srgbClr val="FFFFFF"/>
                </a:solidFill>
              </a:rPr>
              <a:t>In order to use this template, you must credit </a:t>
            </a:r>
            <a:r>
              <a:rPr lang="en-GB" sz="1100" b="1" u="sng">
                <a:solidFill>
                  <a:srgbClr val="869FB2"/>
                </a:solidFill>
                <a:hlinkClick r:id="rId3">
                  <a:extLst>
                    <a:ext uri="{A12FA001-AC4F-418D-AE19-62706E023703}">
                      <ahyp:hlinkClr xmlns:ahyp="http://schemas.microsoft.com/office/drawing/2018/hyperlinkcolor" val="tx"/>
                    </a:ext>
                  </a:extLst>
                </a:hlinkClick>
              </a:rPr>
              <a:t>Slidesgo</a:t>
            </a:r>
            <a:r>
              <a:rPr lang="en-GB" sz="1100">
                <a:solidFill>
                  <a:srgbClr val="435D74"/>
                </a:solidFill>
              </a:rPr>
              <a:t> </a:t>
            </a:r>
            <a:r>
              <a:rPr lang="en-GB" sz="1100">
                <a:solidFill>
                  <a:srgbClr val="FFFFFF"/>
                </a:solidFill>
              </a:rPr>
              <a:t>in your final presentation.</a:t>
            </a:r>
            <a:endParaRPr sz="11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GB"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GB"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GB"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GB" sz="1000">
                <a:solidFill>
                  <a:srgbClr val="FFFFFF"/>
                </a:solidFill>
              </a:rPr>
              <a:t>- Acquire the copyright of Slidesgo Content.</a:t>
            </a:r>
            <a:endParaRPr sz="1000">
              <a:solidFill>
                <a:srgbClr val="FFFFFF"/>
              </a:solidFill>
            </a:endParaRPr>
          </a:p>
        </p:txBody>
      </p:sp>
      <p:sp>
        <p:nvSpPr>
          <p:cNvPr id="4101" name="Google Shape;4101;p4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Instructions for use</a:t>
            </a:r>
            <a:endParaRPr sz="2400">
              <a:solidFill>
                <a:srgbClr val="FFFFFF"/>
              </a:solidFill>
            </a:endParaRPr>
          </a:p>
        </p:txBody>
      </p:sp>
      <p:sp>
        <p:nvSpPr>
          <p:cNvPr id="4102" name="Google Shape;4102;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000">
                <a:solidFill>
                  <a:srgbClr val="FFFFFF"/>
                </a:solidFill>
              </a:rPr>
              <a:t> and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271" name="Google Shape;271;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272" name="Google Shape;272;p17"/>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273" name="Google Shape;273;p17"/>
          <p:cNvSpPr/>
          <p:nvPr/>
        </p:nvSpPr>
        <p:spPr>
          <a:xfrm>
            <a:off x="5150525" y="3231450"/>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med" len="med"/>
            <a:tailEnd type="none" w="med" len="med"/>
          </a:ln>
        </p:spPr>
        <p:txBody>
          <a:bodyPr/>
          <a:lstStyle/>
          <a:p>
            <a:endParaRPr lang="en-MY"/>
          </a:p>
        </p:txBody>
      </p:sp>
      <p:grpSp>
        <p:nvGrpSpPr>
          <p:cNvPr id="274" name="Google Shape;274;p17"/>
          <p:cNvGrpSpPr/>
          <p:nvPr/>
        </p:nvGrpSpPr>
        <p:grpSpPr>
          <a:xfrm>
            <a:off x="3189100" y="2403814"/>
            <a:ext cx="2827819" cy="1666506"/>
            <a:chOff x="3189100" y="2403814"/>
            <a:chExt cx="2827819" cy="1666506"/>
          </a:xfrm>
        </p:grpSpPr>
        <p:cxnSp>
          <p:nvCxnSpPr>
            <p:cNvPr id="275" name="Google Shape;275;p17"/>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6" name="Google Shape;276;p17"/>
            <p:cNvCxnSpPr/>
            <p:nvPr/>
          </p:nvCxnSpPr>
          <p:spPr>
            <a:xfrm>
              <a:off x="3189100" y="3055719"/>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7" name="Google Shape;277;p17"/>
            <p:cNvCxnSpPr/>
            <p:nvPr/>
          </p:nvCxnSpPr>
          <p:spPr>
            <a:xfrm>
              <a:off x="4169825" y="2404544"/>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8" name="Google Shape;278;p17"/>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9" name="Google Shape;279;p17"/>
            <p:cNvCxnSpPr/>
            <p:nvPr/>
          </p:nvCxnSpPr>
          <p:spPr>
            <a:xfrm>
              <a:off x="3189100" y="3054989"/>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0" name="Google Shape;280;p17"/>
            <p:cNvCxnSpPr/>
            <p:nvPr/>
          </p:nvCxnSpPr>
          <p:spPr>
            <a:xfrm>
              <a:off x="4169825" y="2403814"/>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1" name="Google Shape;281;p17"/>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med" len="med"/>
              <a:tailEnd type="none" w="med" len="med"/>
            </a:ln>
          </p:spPr>
        </p:cxnSp>
        <p:cxnSp>
          <p:nvCxnSpPr>
            <p:cNvPr id="282" name="Google Shape;282;p17"/>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med" len="med"/>
              <a:tailEnd type="none" w="med" len="med"/>
            </a:ln>
          </p:spPr>
        </p:cxnSp>
      </p:grpSp>
      <p:sp>
        <p:nvSpPr>
          <p:cNvPr id="283" name="Google Shape;283;p17"/>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VLANs ACROSS 3 BUILDINGS </a:t>
            </a:r>
            <a:endParaRPr/>
          </a:p>
        </p:txBody>
      </p:sp>
      <p:sp>
        <p:nvSpPr>
          <p:cNvPr id="284" name="Google Shape;284;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nvGrpSpPr>
          <p:cNvPr id="285" name="Google Shape;285;p17"/>
          <p:cNvGrpSpPr/>
          <p:nvPr/>
        </p:nvGrpSpPr>
        <p:grpSpPr>
          <a:xfrm>
            <a:off x="480188" y="1462650"/>
            <a:ext cx="1872412" cy="941187"/>
            <a:chOff x="480188" y="1462650"/>
            <a:chExt cx="1872412" cy="941187"/>
          </a:xfrm>
        </p:grpSpPr>
        <p:sp>
          <p:nvSpPr>
            <p:cNvPr id="286" name="Google Shape;286;p17"/>
            <p:cNvSpPr txBox="1"/>
            <p:nvPr/>
          </p:nvSpPr>
          <p:spPr>
            <a:xfrm>
              <a:off x="480300" y="1794237"/>
              <a:ext cx="1872300" cy="6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chemeClr val="dk1"/>
                </a:solidFill>
                <a:latin typeface="Roboto"/>
                <a:ea typeface="Roboto"/>
                <a:cs typeface="Roboto"/>
                <a:sym typeface="Roboto"/>
              </a:endParaRPr>
            </a:p>
          </p:txBody>
        </p:sp>
        <p:sp>
          <p:nvSpPr>
            <p:cNvPr id="287" name="Google Shape;287;p17"/>
            <p:cNvSpPr txBox="1"/>
            <p:nvPr/>
          </p:nvSpPr>
          <p:spPr>
            <a:xfrm>
              <a:off x="480188" y="1462650"/>
              <a:ext cx="18723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FINANCE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288" name="Google Shape;288;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nvGrpSpPr>
          <p:cNvPr id="289" name="Google Shape;289;p17"/>
          <p:cNvGrpSpPr/>
          <p:nvPr/>
        </p:nvGrpSpPr>
        <p:grpSpPr>
          <a:xfrm>
            <a:off x="6791300" y="1460875"/>
            <a:ext cx="1872411" cy="941000"/>
            <a:chOff x="6791300" y="1460875"/>
            <a:chExt cx="1872411" cy="941000"/>
          </a:xfrm>
        </p:grpSpPr>
        <p:sp>
          <p:nvSpPr>
            <p:cNvPr id="290" name="Google Shape;290;p17"/>
            <p:cNvSpPr txBox="1"/>
            <p:nvPr/>
          </p:nvSpPr>
          <p:spPr>
            <a:xfrm flipH="1">
              <a:off x="6791300" y="1792275"/>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291" name="Google Shape;291;p17"/>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REGISTRY</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292" name="Google Shape;292;p17"/>
          <p:cNvGrpSpPr/>
          <p:nvPr/>
        </p:nvGrpSpPr>
        <p:grpSpPr>
          <a:xfrm>
            <a:off x="3963387" y="1406817"/>
            <a:ext cx="1165988" cy="1568666"/>
            <a:chOff x="3478424" y="1308364"/>
            <a:chExt cx="2187185" cy="2942536"/>
          </a:xfrm>
        </p:grpSpPr>
        <p:sp>
          <p:nvSpPr>
            <p:cNvPr id="293" name="Google Shape;293;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7"/>
            <p:cNvGrpSpPr/>
            <p:nvPr/>
          </p:nvGrpSpPr>
          <p:grpSpPr>
            <a:xfrm>
              <a:off x="3478424" y="1308364"/>
              <a:ext cx="2180470" cy="1878295"/>
              <a:chOff x="5553063" y="1487604"/>
              <a:chExt cx="1981525" cy="1707075"/>
            </a:xfrm>
          </p:grpSpPr>
          <p:sp>
            <p:nvSpPr>
              <p:cNvPr id="337" name="Google Shape;337;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5083909" y="2059788"/>
            <a:ext cx="1165988" cy="1568666"/>
            <a:chOff x="3478424" y="1308364"/>
            <a:chExt cx="2187185" cy="2942536"/>
          </a:xfrm>
        </p:grpSpPr>
        <p:sp>
          <p:nvSpPr>
            <p:cNvPr id="340" name="Google Shape;340;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7"/>
            <p:cNvGrpSpPr/>
            <p:nvPr/>
          </p:nvGrpSpPr>
          <p:grpSpPr>
            <a:xfrm>
              <a:off x="3478424" y="1308364"/>
              <a:ext cx="2180470" cy="1878295"/>
              <a:chOff x="5553063" y="1487604"/>
              <a:chExt cx="1981525" cy="1707075"/>
            </a:xfrm>
          </p:grpSpPr>
          <p:sp>
            <p:nvSpPr>
              <p:cNvPr id="384" name="Google Shape;384;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17"/>
          <p:cNvGrpSpPr/>
          <p:nvPr/>
        </p:nvGrpSpPr>
        <p:grpSpPr>
          <a:xfrm>
            <a:off x="2926243" y="2030519"/>
            <a:ext cx="1165988" cy="1568666"/>
            <a:chOff x="3478424" y="1308364"/>
            <a:chExt cx="2187185" cy="2942536"/>
          </a:xfrm>
        </p:grpSpPr>
        <p:sp>
          <p:nvSpPr>
            <p:cNvPr id="387" name="Google Shape;387;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7"/>
            <p:cNvGrpSpPr/>
            <p:nvPr/>
          </p:nvGrpSpPr>
          <p:grpSpPr>
            <a:xfrm>
              <a:off x="3478424" y="1308364"/>
              <a:ext cx="2180470" cy="1878295"/>
              <a:chOff x="5553063" y="1487604"/>
              <a:chExt cx="1981525" cy="1707075"/>
            </a:xfrm>
          </p:grpSpPr>
          <p:sp>
            <p:nvSpPr>
              <p:cNvPr id="431" name="Google Shape;431;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17"/>
          <p:cNvGrpSpPr/>
          <p:nvPr/>
        </p:nvGrpSpPr>
        <p:grpSpPr>
          <a:xfrm>
            <a:off x="4046765" y="2683491"/>
            <a:ext cx="1165988" cy="1568666"/>
            <a:chOff x="3478424" y="1308364"/>
            <a:chExt cx="2187185" cy="2942536"/>
          </a:xfrm>
        </p:grpSpPr>
        <p:sp>
          <p:nvSpPr>
            <p:cNvPr id="434" name="Google Shape;434;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7"/>
            <p:cNvGrpSpPr/>
            <p:nvPr/>
          </p:nvGrpSpPr>
          <p:grpSpPr>
            <a:xfrm>
              <a:off x="3478424" y="1308364"/>
              <a:ext cx="2180470" cy="1878295"/>
              <a:chOff x="5553063" y="1487604"/>
              <a:chExt cx="1981525" cy="1707075"/>
            </a:xfrm>
          </p:grpSpPr>
          <p:sp>
            <p:nvSpPr>
              <p:cNvPr id="478" name="Google Shape;478;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17"/>
          <p:cNvGrpSpPr/>
          <p:nvPr/>
        </p:nvGrpSpPr>
        <p:grpSpPr>
          <a:xfrm>
            <a:off x="480188" y="3069100"/>
            <a:ext cx="1872600" cy="941000"/>
            <a:chOff x="480188" y="3069100"/>
            <a:chExt cx="1872600" cy="941000"/>
          </a:xfrm>
        </p:grpSpPr>
        <p:sp>
          <p:nvSpPr>
            <p:cNvPr id="481" name="Google Shape;481;p17"/>
            <p:cNvSpPr txBox="1"/>
            <p:nvPr/>
          </p:nvSpPr>
          <p:spPr>
            <a:xfrm>
              <a:off x="480200" y="3400500"/>
              <a:ext cx="1872300" cy="6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chemeClr val="dk1"/>
                </a:solidFill>
                <a:latin typeface="Roboto"/>
                <a:ea typeface="Roboto"/>
                <a:cs typeface="Roboto"/>
                <a:sym typeface="Roboto"/>
              </a:endParaRPr>
            </a:p>
          </p:txBody>
        </p:sp>
        <p:sp>
          <p:nvSpPr>
            <p:cNvPr id="482" name="Google Shape;482;p17"/>
            <p:cNvSpPr txBox="1"/>
            <p:nvPr/>
          </p:nvSpPr>
          <p:spPr>
            <a:xfrm>
              <a:off x="480188" y="3069100"/>
              <a:ext cx="1872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HR</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3" name="Google Shape;483;p17"/>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nvGrpSpPr>
          <p:cNvPr id="484" name="Google Shape;484;p17"/>
          <p:cNvGrpSpPr/>
          <p:nvPr/>
        </p:nvGrpSpPr>
        <p:grpSpPr>
          <a:xfrm>
            <a:off x="6791400" y="3069100"/>
            <a:ext cx="1872411" cy="941008"/>
            <a:chOff x="6791400" y="3069100"/>
            <a:chExt cx="1872411" cy="941008"/>
          </a:xfrm>
        </p:grpSpPr>
        <p:sp>
          <p:nvSpPr>
            <p:cNvPr id="485" name="Google Shape;485;p17"/>
            <p:cNvSpPr txBox="1"/>
            <p:nvPr/>
          </p:nvSpPr>
          <p:spPr>
            <a:xfrm flipH="1">
              <a:off x="6791400" y="3400508"/>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486" name="Google Shape;486;p17"/>
            <p:cNvSpPr txBox="1"/>
            <p:nvPr/>
          </p:nvSpPr>
          <p:spPr>
            <a:xfrm flipH="1">
              <a:off x="6791511" y="3069100"/>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MARKETING</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7" name="Google Shape;487;p17"/>
          <p:cNvSpPr/>
          <p:nvPr/>
        </p:nvSpPr>
        <p:spPr>
          <a:xfrm>
            <a:off x="5160025" y="3231450"/>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med" len="med"/>
            <a:tailEnd type="none" w="med" len="med"/>
          </a:ln>
        </p:spPr>
        <p:txBody>
          <a:bodyPr/>
          <a:lstStyle/>
          <a:p>
            <a:endParaRPr lang="en-MY"/>
          </a:p>
        </p:txBody>
      </p:sp>
      <p:pic>
        <p:nvPicPr>
          <p:cNvPr id="3" name="Picture 2">
            <a:extLst>
              <a:ext uri="{FF2B5EF4-FFF2-40B4-BE49-F238E27FC236}">
                <a16:creationId xmlns:a16="http://schemas.microsoft.com/office/drawing/2014/main" id="{76DBC158-561B-8929-F239-D4880C26A222}"/>
              </a:ext>
            </a:extLst>
          </p:cNvPr>
          <p:cNvPicPr>
            <a:picLocks noChangeAspect="1"/>
          </p:cNvPicPr>
          <p:nvPr/>
        </p:nvPicPr>
        <p:blipFill>
          <a:blip r:embed="rId3"/>
          <a:stretch>
            <a:fillRect/>
          </a:stretch>
        </p:blipFill>
        <p:spPr>
          <a:xfrm>
            <a:off x="288392" y="1734270"/>
            <a:ext cx="2185451" cy="1077579"/>
          </a:xfrm>
          <a:prstGeom prst="rect">
            <a:avLst/>
          </a:prstGeom>
        </p:spPr>
      </p:pic>
      <p:pic>
        <p:nvPicPr>
          <p:cNvPr id="5" name="Picture 4">
            <a:extLst>
              <a:ext uri="{FF2B5EF4-FFF2-40B4-BE49-F238E27FC236}">
                <a16:creationId xmlns:a16="http://schemas.microsoft.com/office/drawing/2014/main" id="{63C5F556-BE6B-D238-0490-CF5302463AEB}"/>
              </a:ext>
            </a:extLst>
          </p:cNvPr>
          <p:cNvPicPr>
            <a:picLocks noChangeAspect="1"/>
          </p:cNvPicPr>
          <p:nvPr/>
        </p:nvPicPr>
        <p:blipFill>
          <a:blip r:embed="rId4"/>
          <a:stretch>
            <a:fillRect/>
          </a:stretch>
        </p:blipFill>
        <p:spPr>
          <a:xfrm>
            <a:off x="295373" y="3339050"/>
            <a:ext cx="2101686" cy="955311"/>
          </a:xfrm>
          <a:prstGeom prst="rect">
            <a:avLst/>
          </a:prstGeom>
        </p:spPr>
      </p:pic>
      <p:pic>
        <p:nvPicPr>
          <p:cNvPr id="7" name="Picture 6">
            <a:extLst>
              <a:ext uri="{FF2B5EF4-FFF2-40B4-BE49-F238E27FC236}">
                <a16:creationId xmlns:a16="http://schemas.microsoft.com/office/drawing/2014/main" id="{2D19A761-5FEB-DBAC-BC7F-185DC591FBD2}"/>
              </a:ext>
            </a:extLst>
          </p:cNvPr>
          <p:cNvPicPr>
            <a:picLocks noChangeAspect="1"/>
          </p:cNvPicPr>
          <p:nvPr/>
        </p:nvPicPr>
        <p:blipFill>
          <a:blip r:embed="rId5"/>
          <a:stretch>
            <a:fillRect/>
          </a:stretch>
        </p:blipFill>
        <p:spPr>
          <a:xfrm>
            <a:off x="6823726" y="1695168"/>
            <a:ext cx="2133819" cy="995220"/>
          </a:xfrm>
          <a:prstGeom prst="rect">
            <a:avLst/>
          </a:prstGeom>
        </p:spPr>
      </p:pic>
      <p:pic>
        <p:nvPicPr>
          <p:cNvPr id="9" name="Picture 8">
            <a:extLst>
              <a:ext uri="{FF2B5EF4-FFF2-40B4-BE49-F238E27FC236}">
                <a16:creationId xmlns:a16="http://schemas.microsoft.com/office/drawing/2014/main" id="{7433ABDD-D3E2-FB1D-E43C-30A36526496D}"/>
              </a:ext>
            </a:extLst>
          </p:cNvPr>
          <p:cNvPicPr>
            <a:picLocks noChangeAspect="1"/>
          </p:cNvPicPr>
          <p:nvPr/>
        </p:nvPicPr>
        <p:blipFill>
          <a:blip r:embed="rId6"/>
          <a:stretch>
            <a:fillRect/>
          </a:stretch>
        </p:blipFill>
        <p:spPr>
          <a:xfrm>
            <a:off x="6800647" y="3451232"/>
            <a:ext cx="2156898" cy="988404"/>
          </a:xfrm>
          <a:prstGeom prst="rect">
            <a:avLst/>
          </a:prstGeom>
        </p:spPr>
      </p:pic>
      <p:sp>
        <p:nvSpPr>
          <p:cNvPr id="15" name="TextBox 14">
            <a:extLst>
              <a:ext uri="{FF2B5EF4-FFF2-40B4-BE49-F238E27FC236}">
                <a16:creationId xmlns:a16="http://schemas.microsoft.com/office/drawing/2014/main" id="{054B17A6-9E6D-E2E9-7AB5-62540084FB16}"/>
              </a:ext>
            </a:extLst>
          </p:cNvPr>
          <p:cNvSpPr txBox="1"/>
          <p:nvPr/>
        </p:nvSpPr>
        <p:spPr>
          <a:xfrm>
            <a:off x="2361239" y="2309838"/>
            <a:ext cx="4572000" cy="923330"/>
          </a:xfrm>
          <a:prstGeom prst="rect">
            <a:avLst/>
          </a:prstGeom>
          <a:noFill/>
        </p:spPr>
        <p:txBody>
          <a:bodyPr wrap="square">
            <a:spAutoFit/>
          </a:bodyPr>
          <a:lstStyle/>
          <a:p>
            <a:pPr algn="ctr"/>
            <a:r>
              <a:rPr kumimoji="0" lang="en-GB" sz="1800" b="0" i="0" u="none" strike="noStrike" kern="0" cap="none" spc="0" normalizeH="0" baseline="0" noProof="0">
                <a:ln>
                  <a:noFill/>
                </a:ln>
                <a:solidFill>
                  <a:schemeClr val="tx1"/>
                </a:solidFill>
                <a:effectLst/>
                <a:highlight>
                  <a:srgbClr val="BCDCFC"/>
                </a:highlight>
                <a:uLnTx/>
                <a:uFillTx/>
                <a:latin typeface="Fira Sans Extra Condensed SemiBold"/>
                <a:sym typeface="Fira Sans Extra Condensed SemiBold"/>
              </a:rPr>
              <a:t>SUNWAY COLLEGE</a:t>
            </a:r>
          </a:p>
          <a:p>
            <a:pPr algn="ctr"/>
            <a:r>
              <a:rPr lang="en-GB" sz="1800">
                <a:solidFill>
                  <a:schemeClr val="tx1"/>
                </a:solidFill>
                <a:highlight>
                  <a:srgbClr val="BCDCFC"/>
                </a:highlight>
                <a:latin typeface="Fira Sans Extra Condensed SemiBold"/>
                <a:sym typeface="Fira Sans Extra Condensed SemiBold"/>
              </a:rPr>
              <a:t>SUNWAY UNIVERSITY</a:t>
            </a:r>
          </a:p>
          <a:p>
            <a:pPr algn="ctr"/>
            <a:r>
              <a:rPr lang="en-GB" sz="1800">
                <a:solidFill>
                  <a:schemeClr val="tx1"/>
                </a:solidFill>
                <a:highlight>
                  <a:srgbClr val="BCDCFC"/>
                </a:highlight>
                <a:latin typeface="Fira Sans Extra Condensed SemiBold"/>
                <a:sym typeface="Fira Sans Extra Condensed SemiBold"/>
              </a:rPr>
              <a:t>SUNWAY INTERNATIONAL SCHOOL</a:t>
            </a:r>
            <a:endParaRPr lang="en-MY" sz="1050">
              <a:solidFill>
                <a:schemeClr val="tx1"/>
              </a:solidFill>
              <a:highlight>
                <a:srgbClr val="BCDCFC"/>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23"/>
          <p:cNvSpPr/>
          <p:nvPr/>
        </p:nvSpPr>
        <p:spPr>
          <a:xfrm>
            <a:off x="2919895" y="859953"/>
            <a:ext cx="3322984" cy="3754732"/>
          </a:xfrm>
          <a:custGeom>
            <a:avLst/>
            <a:gdLst/>
            <a:ahLst/>
            <a:cxnLst/>
            <a:rect l="l" t="t" r="r" b="b"/>
            <a:pathLst>
              <a:path w="53603" h="64104" extrusionOk="0">
                <a:moveTo>
                  <a:pt x="26802" y="0"/>
                </a:moveTo>
                <a:lnTo>
                  <a:pt x="1" y="15479"/>
                </a:lnTo>
                <a:lnTo>
                  <a:pt x="155" y="15562"/>
                </a:lnTo>
                <a:lnTo>
                  <a:pt x="60" y="15609"/>
                </a:lnTo>
                <a:lnTo>
                  <a:pt x="203" y="15693"/>
                </a:lnTo>
                <a:lnTo>
                  <a:pt x="108" y="15752"/>
                </a:lnTo>
                <a:lnTo>
                  <a:pt x="251" y="15836"/>
                </a:lnTo>
                <a:lnTo>
                  <a:pt x="155" y="15895"/>
                </a:lnTo>
                <a:lnTo>
                  <a:pt x="298" y="15979"/>
                </a:lnTo>
                <a:lnTo>
                  <a:pt x="215" y="16038"/>
                </a:lnTo>
                <a:lnTo>
                  <a:pt x="358" y="16121"/>
                </a:lnTo>
                <a:lnTo>
                  <a:pt x="263" y="16169"/>
                </a:lnTo>
                <a:lnTo>
                  <a:pt x="405" y="16252"/>
                </a:lnTo>
                <a:lnTo>
                  <a:pt x="310" y="16312"/>
                </a:lnTo>
                <a:lnTo>
                  <a:pt x="453" y="16395"/>
                </a:lnTo>
                <a:lnTo>
                  <a:pt x="358" y="16455"/>
                </a:lnTo>
                <a:lnTo>
                  <a:pt x="513" y="16538"/>
                </a:lnTo>
                <a:lnTo>
                  <a:pt x="417" y="16586"/>
                </a:lnTo>
                <a:lnTo>
                  <a:pt x="560" y="16681"/>
                </a:lnTo>
                <a:lnTo>
                  <a:pt x="465" y="16729"/>
                </a:lnTo>
                <a:lnTo>
                  <a:pt x="608" y="16812"/>
                </a:lnTo>
                <a:lnTo>
                  <a:pt x="513" y="16872"/>
                </a:lnTo>
                <a:lnTo>
                  <a:pt x="667" y="16955"/>
                </a:lnTo>
                <a:lnTo>
                  <a:pt x="572" y="17014"/>
                </a:lnTo>
                <a:lnTo>
                  <a:pt x="715" y="17098"/>
                </a:lnTo>
                <a:lnTo>
                  <a:pt x="620" y="17145"/>
                </a:lnTo>
                <a:lnTo>
                  <a:pt x="763" y="17241"/>
                </a:lnTo>
                <a:lnTo>
                  <a:pt x="667" y="17288"/>
                </a:lnTo>
                <a:lnTo>
                  <a:pt x="822" y="17372"/>
                </a:lnTo>
                <a:lnTo>
                  <a:pt x="727" y="17431"/>
                </a:lnTo>
                <a:lnTo>
                  <a:pt x="870" y="17514"/>
                </a:lnTo>
                <a:lnTo>
                  <a:pt x="774" y="17574"/>
                </a:lnTo>
                <a:lnTo>
                  <a:pt x="917" y="17657"/>
                </a:lnTo>
                <a:lnTo>
                  <a:pt x="822" y="17705"/>
                </a:lnTo>
                <a:lnTo>
                  <a:pt x="977" y="17800"/>
                </a:lnTo>
                <a:lnTo>
                  <a:pt x="882" y="17848"/>
                </a:lnTo>
                <a:lnTo>
                  <a:pt x="1025" y="17931"/>
                </a:lnTo>
                <a:lnTo>
                  <a:pt x="929" y="17991"/>
                </a:lnTo>
                <a:lnTo>
                  <a:pt x="1072" y="18074"/>
                </a:lnTo>
                <a:lnTo>
                  <a:pt x="977" y="18134"/>
                </a:lnTo>
                <a:lnTo>
                  <a:pt x="1132" y="18217"/>
                </a:lnTo>
                <a:lnTo>
                  <a:pt x="1036" y="18265"/>
                </a:lnTo>
                <a:lnTo>
                  <a:pt x="1179" y="18348"/>
                </a:lnTo>
                <a:lnTo>
                  <a:pt x="1084" y="18407"/>
                </a:lnTo>
                <a:lnTo>
                  <a:pt x="1227" y="18491"/>
                </a:lnTo>
                <a:lnTo>
                  <a:pt x="1132" y="18550"/>
                </a:lnTo>
                <a:lnTo>
                  <a:pt x="1286" y="18634"/>
                </a:lnTo>
                <a:lnTo>
                  <a:pt x="1191" y="18693"/>
                </a:lnTo>
                <a:lnTo>
                  <a:pt x="1334" y="18777"/>
                </a:lnTo>
                <a:lnTo>
                  <a:pt x="1239" y="18824"/>
                </a:lnTo>
                <a:lnTo>
                  <a:pt x="1382" y="18908"/>
                </a:lnTo>
                <a:lnTo>
                  <a:pt x="1286" y="18967"/>
                </a:lnTo>
                <a:lnTo>
                  <a:pt x="1429" y="19050"/>
                </a:lnTo>
                <a:lnTo>
                  <a:pt x="1334" y="19110"/>
                </a:lnTo>
                <a:lnTo>
                  <a:pt x="1489" y="19193"/>
                </a:lnTo>
                <a:lnTo>
                  <a:pt x="1394" y="19253"/>
                </a:lnTo>
                <a:lnTo>
                  <a:pt x="1536" y="19336"/>
                </a:lnTo>
                <a:lnTo>
                  <a:pt x="1441" y="19384"/>
                </a:lnTo>
                <a:lnTo>
                  <a:pt x="1584" y="19467"/>
                </a:lnTo>
                <a:lnTo>
                  <a:pt x="1489" y="19527"/>
                </a:lnTo>
                <a:lnTo>
                  <a:pt x="1644" y="19610"/>
                </a:lnTo>
                <a:lnTo>
                  <a:pt x="1548" y="19670"/>
                </a:lnTo>
                <a:lnTo>
                  <a:pt x="1691" y="19753"/>
                </a:lnTo>
                <a:lnTo>
                  <a:pt x="1596" y="19812"/>
                </a:lnTo>
                <a:lnTo>
                  <a:pt x="1739" y="19896"/>
                </a:lnTo>
                <a:lnTo>
                  <a:pt x="1644" y="19943"/>
                </a:lnTo>
                <a:lnTo>
                  <a:pt x="1798" y="20027"/>
                </a:lnTo>
                <a:lnTo>
                  <a:pt x="1703" y="20086"/>
                </a:lnTo>
                <a:lnTo>
                  <a:pt x="1846" y="20170"/>
                </a:lnTo>
                <a:lnTo>
                  <a:pt x="1751" y="20229"/>
                </a:lnTo>
                <a:lnTo>
                  <a:pt x="1894" y="20312"/>
                </a:lnTo>
                <a:lnTo>
                  <a:pt x="1798" y="20372"/>
                </a:lnTo>
                <a:lnTo>
                  <a:pt x="1953" y="20455"/>
                </a:lnTo>
                <a:lnTo>
                  <a:pt x="1858" y="20503"/>
                </a:lnTo>
                <a:lnTo>
                  <a:pt x="2001" y="20586"/>
                </a:lnTo>
                <a:lnTo>
                  <a:pt x="1906" y="20646"/>
                </a:lnTo>
                <a:lnTo>
                  <a:pt x="2048" y="20729"/>
                </a:lnTo>
                <a:lnTo>
                  <a:pt x="1953" y="20789"/>
                </a:lnTo>
                <a:lnTo>
                  <a:pt x="2108" y="20872"/>
                </a:lnTo>
                <a:lnTo>
                  <a:pt x="2013" y="20920"/>
                </a:lnTo>
                <a:lnTo>
                  <a:pt x="2156" y="21015"/>
                </a:lnTo>
                <a:lnTo>
                  <a:pt x="2060" y="21063"/>
                </a:lnTo>
                <a:lnTo>
                  <a:pt x="2203" y="21146"/>
                </a:lnTo>
                <a:lnTo>
                  <a:pt x="2108" y="21205"/>
                </a:lnTo>
                <a:lnTo>
                  <a:pt x="2251" y="21289"/>
                </a:lnTo>
                <a:lnTo>
                  <a:pt x="2156" y="21348"/>
                </a:lnTo>
                <a:lnTo>
                  <a:pt x="2310" y="21432"/>
                </a:lnTo>
                <a:lnTo>
                  <a:pt x="2215" y="21479"/>
                </a:lnTo>
                <a:lnTo>
                  <a:pt x="2358" y="21563"/>
                </a:lnTo>
                <a:lnTo>
                  <a:pt x="2263" y="21622"/>
                </a:lnTo>
                <a:lnTo>
                  <a:pt x="2406" y="21705"/>
                </a:lnTo>
                <a:lnTo>
                  <a:pt x="2310" y="21765"/>
                </a:lnTo>
                <a:lnTo>
                  <a:pt x="2465" y="21848"/>
                </a:lnTo>
                <a:lnTo>
                  <a:pt x="2370" y="21908"/>
                </a:lnTo>
                <a:lnTo>
                  <a:pt x="2513" y="21991"/>
                </a:lnTo>
                <a:lnTo>
                  <a:pt x="2418" y="22039"/>
                </a:lnTo>
                <a:lnTo>
                  <a:pt x="2560" y="22134"/>
                </a:lnTo>
                <a:lnTo>
                  <a:pt x="2465" y="22182"/>
                </a:lnTo>
                <a:lnTo>
                  <a:pt x="2620" y="22265"/>
                </a:lnTo>
                <a:lnTo>
                  <a:pt x="2525" y="22325"/>
                </a:lnTo>
                <a:lnTo>
                  <a:pt x="2668" y="22408"/>
                </a:lnTo>
                <a:lnTo>
                  <a:pt x="2572" y="22456"/>
                </a:lnTo>
                <a:lnTo>
                  <a:pt x="2715" y="22551"/>
                </a:lnTo>
                <a:lnTo>
                  <a:pt x="2620" y="22598"/>
                </a:lnTo>
                <a:lnTo>
                  <a:pt x="2775" y="22682"/>
                </a:lnTo>
                <a:lnTo>
                  <a:pt x="2679" y="22741"/>
                </a:lnTo>
                <a:lnTo>
                  <a:pt x="2822" y="22825"/>
                </a:lnTo>
                <a:lnTo>
                  <a:pt x="2727" y="22884"/>
                </a:lnTo>
                <a:lnTo>
                  <a:pt x="2870" y="22968"/>
                </a:lnTo>
                <a:lnTo>
                  <a:pt x="2775" y="23027"/>
                </a:lnTo>
                <a:lnTo>
                  <a:pt x="2930" y="23110"/>
                </a:lnTo>
                <a:lnTo>
                  <a:pt x="2834" y="23158"/>
                </a:lnTo>
                <a:lnTo>
                  <a:pt x="2977" y="23241"/>
                </a:lnTo>
                <a:lnTo>
                  <a:pt x="2882" y="23301"/>
                </a:lnTo>
                <a:lnTo>
                  <a:pt x="3025" y="23384"/>
                </a:lnTo>
                <a:lnTo>
                  <a:pt x="2930" y="23444"/>
                </a:lnTo>
                <a:lnTo>
                  <a:pt x="3084" y="23527"/>
                </a:lnTo>
                <a:lnTo>
                  <a:pt x="2977" y="23587"/>
                </a:lnTo>
                <a:lnTo>
                  <a:pt x="3132" y="23670"/>
                </a:lnTo>
                <a:lnTo>
                  <a:pt x="3037" y="23718"/>
                </a:lnTo>
                <a:lnTo>
                  <a:pt x="3180" y="23801"/>
                </a:lnTo>
                <a:lnTo>
                  <a:pt x="3084" y="23861"/>
                </a:lnTo>
                <a:lnTo>
                  <a:pt x="3227" y="23944"/>
                </a:lnTo>
                <a:lnTo>
                  <a:pt x="3132" y="24003"/>
                </a:lnTo>
                <a:lnTo>
                  <a:pt x="3287" y="24087"/>
                </a:lnTo>
                <a:lnTo>
                  <a:pt x="3191" y="24146"/>
                </a:lnTo>
                <a:lnTo>
                  <a:pt x="3334" y="24230"/>
                </a:lnTo>
                <a:lnTo>
                  <a:pt x="3239" y="24277"/>
                </a:lnTo>
                <a:lnTo>
                  <a:pt x="3382" y="24361"/>
                </a:lnTo>
                <a:lnTo>
                  <a:pt x="3287" y="24420"/>
                </a:lnTo>
                <a:lnTo>
                  <a:pt x="3441" y="24503"/>
                </a:lnTo>
                <a:lnTo>
                  <a:pt x="3346" y="24563"/>
                </a:lnTo>
                <a:lnTo>
                  <a:pt x="3489" y="24646"/>
                </a:lnTo>
                <a:lnTo>
                  <a:pt x="3394" y="24694"/>
                </a:lnTo>
                <a:lnTo>
                  <a:pt x="3537" y="24789"/>
                </a:lnTo>
                <a:lnTo>
                  <a:pt x="3441" y="24837"/>
                </a:lnTo>
                <a:lnTo>
                  <a:pt x="3596" y="24920"/>
                </a:lnTo>
                <a:lnTo>
                  <a:pt x="3501" y="24980"/>
                </a:lnTo>
                <a:lnTo>
                  <a:pt x="3644" y="25063"/>
                </a:lnTo>
                <a:lnTo>
                  <a:pt x="3549" y="25123"/>
                </a:lnTo>
                <a:lnTo>
                  <a:pt x="3692" y="25206"/>
                </a:lnTo>
                <a:lnTo>
                  <a:pt x="3596" y="25254"/>
                </a:lnTo>
                <a:lnTo>
                  <a:pt x="3751" y="25349"/>
                </a:lnTo>
                <a:lnTo>
                  <a:pt x="3644" y="25396"/>
                </a:lnTo>
                <a:lnTo>
                  <a:pt x="3799" y="25480"/>
                </a:lnTo>
                <a:lnTo>
                  <a:pt x="3703" y="25539"/>
                </a:lnTo>
                <a:lnTo>
                  <a:pt x="3846" y="25623"/>
                </a:lnTo>
                <a:lnTo>
                  <a:pt x="3751" y="25682"/>
                </a:lnTo>
                <a:lnTo>
                  <a:pt x="3906" y="25766"/>
                </a:lnTo>
                <a:lnTo>
                  <a:pt x="3811" y="25813"/>
                </a:lnTo>
                <a:lnTo>
                  <a:pt x="3953" y="25908"/>
                </a:lnTo>
                <a:lnTo>
                  <a:pt x="3858" y="25956"/>
                </a:lnTo>
                <a:lnTo>
                  <a:pt x="4001" y="26039"/>
                </a:lnTo>
                <a:lnTo>
                  <a:pt x="3906" y="26099"/>
                </a:lnTo>
                <a:lnTo>
                  <a:pt x="4049" y="26182"/>
                </a:lnTo>
                <a:lnTo>
                  <a:pt x="3953" y="26242"/>
                </a:lnTo>
                <a:lnTo>
                  <a:pt x="4108" y="26325"/>
                </a:lnTo>
                <a:lnTo>
                  <a:pt x="4013" y="26373"/>
                </a:lnTo>
                <a:lnTo>
                  <a:pt x="4156" y="26456"/>
                </a:lnTo>
                <a:lnTo>
                  <a:pt x="4061" y="26516"/>
                </a:lnTo>
                <a:lnTo>
                  <a:pt x="4203" y="26599"/>
                </a:lnTo>
                <a:lnTo>
                  <a:pt x="4108" y="26658"/>
                </a:lnTo>
                <a:lnTo>
                  <a:pt x="4263" y="26742"/>
                </a:lnTo>
                <a:lnTo>
                  <a:pt x="4168" y="26801"/>
                </a:lnTo>
                <a:lnTo>
                  <a:pt x="4311" y="26885"/>
                </a:lnTo>
                <a:lnTo>
                  <a:pt x="4215" y="26932"/>
                </a:lnTo>
                <a:lnTo>
                  <a:pt x="4358" y="27016"/>
                </a:lnTo>
                <a:lnTo>
                  <a:pt x="4263" y="27075"/>
                </a:lnTo>
                <a:lnTo>
                  <a:pt x="4418" y="27159"/>
                </a:lnTo>
                <a:lnTo>
                  <a:pt x="4323" y="27218"/>
                </a:lnTo>
                <a:lnTo>
                  <a:pt x="4465" y="27301"/>
                </a:lnTo>
                <a:lnTo>
                  <a:pt x="4370" y="27349"/>
                </a:lnTo>
                <a:lnTo>
                  <a:pt x="4513" y="27444"/>
                </a:lnTo>
                <a:lnTo>
                  <a:pt x="4418" y="27492"/>
                </a:lnTo>
                <a:lnTo>
                  <a:pt x="4573" y="27575"/>
                </a:lnTo>
                <a:lnTo>
                  <a:pt x="4465" y="27635"/>
                </a:lnTo>
                <a:lnTo>
                  <a:pt x="4620" y="27718"/>
                </a:lnTo>
                <a:lnTo>
                  <a:pt x="4525" y="27778"/>
                </a:lnTo>
                <a:lnTo>
                  <a:pt x="4668" y="27861"/>
                </a:lnTo>
                <a:lnTo>
                  <a:pt x="4573" y="27921"/>
                </a:lnTo>
                <a:lnTo>
                  <a:pt x="4727" y="28004"/>
                </a:lnTo>
                <a:lnTo>
                  <a:pt x="4632" y="28051"/>
                </a:lnTo>
                <a:lnTo>
                  <a:pt x="4775" y="28135"/>
                </a:lnTo>
                <a:lnTo>
                  <a:pt x="4680" y="28194"/>
                </a:lnTo>
                <a:lnTo>
                  <a:pt x="4823" y="28278"/>
                </a:lnTo>
                <a:lnTo>
                  <a:pt x="4727" y="28337"/>
                </a:lnTo>
                <a:lnTo>
                  <a:pt x="4870" y="28421"/>
                </a:lnTo>
                <a:lnTo>
                  <a:pt x="4775" y="28480"/>
                </a:lnTo>
                <a:lnTo>
                  <a:pt x="4930" y="28563"/>
                </a:lnTo>
                <a:lnTo>
                  <a:pt x="4835" y="28611"/>
                </a:lnTo>
                <a:lnTo>
                  <a:pt x="4977" y="28694"/>
                </a:lnTo>
                <a:lnTo>
                  <a:pt x="4882" y="28754"/>
                </a:lnTo>
                <a:lnTo>
                  <a:pt x="5025" y="28837"/>
                </a:lnTo>
                <a:lnTo>
                  <a:pt x="4930" y="28897"/>
                </a:lnTo>
                <a:lnTo>
                  <a:pt x="5085" y="28980"/>
                </a:lnTo>
                <a:lnTo>
                  <a:pt x="4989" y="29028"/>
                </a:lnTo>
                <a:lnTo>
                  <a:pt x="5132" y="29123"/>
                </a:lnTo>
                <a:lnTo>
                  <a:pt x="5037" y="29171"/>
                </a:lnTo>
                <a:lnTo>
                  <a:pt x="5180" y="29254"/>
                </a:lnTo>
                <a:lnTo>
                  <a:pt x="5085" y="29314"/>
                </a:lnTo>
                <a:lnTo>
                  <a:pt x="5239" y="29397"/>
                </a:lnTo>
                <a:lnTo>
                  <a:pt x="5144" y="29456"/>
                </a:lnTo>
                <a:lnTo>
                  <a:pt x="5287" y="29540"/>
                </a:lnTo>
                <a:lnTo>
                  <a:pt x="5192" y="29587"/>
                </a:lnTo>
                <a:lnTo>
                  <a:pt x="5335" y="29683"/>
                </a:lnTo>
                <a:lnTo>
                  <a:pt x="5239" y="29730"/>
                </a:lnTo>
                <a:lnTo>
                  <a:pt x="5394" y="29814"/>
                </a:lnTo>
                <a:lnTo>
                  <a:pt x="5299" y="29873"/>
                </a:lnTo>
                <a:lnTo>
                  <a:pt x="5442" y="29956"/>
                </a:lnTo>
                <a:lnTo>
                  <a:pt x="5346" y="30016"/>
                </a:lnTo>
                <a:lnTo>
                  <a:pt x="5489" y="30099"/>
                </a:lnTo>
                <a:lnTo>
                  <a:pt x="5394" y="30147"/>
                </a:lnTo>
                <a:lnTo>
                  <a:pt x="5549" y="30242"/>
                </a:lnTo>
                <a:lnTo>
                  <a:pt x="5454" y="30290"/>
                </a:lnTo>
                <a:lnTo>
                  <a:pt x="5597" y="30373"/>
                </a:lnTo>
                <a:lnTo>
                  <a:pt x="5501" y="30433"/>
                </a:lnTo>
                <a:lnTo>
                  <a:pt x="5644" y="30516"/>
                </a:lnTo>
                <a:lnTo>
                  <a:pt x="5549" y="30576"/>
                </a:lnTo>
                <a:lnTo>
                  <a:pt x="5692" y="30659"/>
                </a:lnTo>
                <a:lnTo>
                  <a:pt x="5608" y="30707"/>
                </a:lnTo>
                <a:lnTo>
                  <a:pt x="5751" y="30790"/>
                </a:lnTo>
                <a:lnTo>
                  <a:pt x="5656" y="30849"/>
                </a:lnTo>
                <a:lnTo>
                  <a:pt x="5799" y="30933"/>
                </a:lnTo>
                <a:lnTo>
                  <a:pt x="5704" y="30992"/>
                </a:lnTo>
                <a:lnTo>
                  <a:pt x="5847" y="31076"/>
                </a:lnTo>
                <a:lnTo>
                  <a:pt x="5751" y="31135"/>
                </a:lnTo>
                <a:lnTo>
                  <a:pt x="5906" y="31219"/>
                </a:lnTo>
                <a:lnTo>
                  <a:pt x="5811" y="31266"/>
                </a:lnTo>
                <a:lnTo>
                  <a:pt x="5954" y="31350"/>
                </a:lnTo>
                <a:lnTo>
                  <a:pt x="5858" y="31409"/>
                </a:lnTo>
                <a:lnTo>
                  <a:pt x="6001" y="31492"/>
                </a:lnTo>
                <a:lnTo>
                  <a:pt x="5906" y="31552"/>
                </a:lnTo>
                <a:lnTo>
                  <a:pt x="6061" y="31635"/>
                </a:lnTo>
                <a:lnTo>
                  <a:pt x="5966" y="31695"/>
                </a:lnTo>
                <a:lnTo>
                  <a:pt x="6108" y="31778"/>
                </a:lnTo>
                <a:lnTo>
                  <a:pt x="6013" y="31826"/>
                </a:lnTo>
                <a:lnTo>
                  <a:pt x="6156" y="31909"/>
                </a:lnTo>
                <a:lnTo>
                  <a:pt x="6061" y="31969"/>
                </a:lnTo>
                <a:lnTo>
                  <a:pt x="6216" y="32052"/>
                </a:lnTo>
                <a:lnTo>
                  <a:pt x="6120" y="32112"/>
                </a:lnTo>
                <a:lnTo>
                  <a:pt x="6263" y="32195"/>
                </a:lnTo>
                <a:lnTo>
                  <a:pt x="6168" y="32254"/>
                </a:lnTo>
                <a:lnTo>
                  <a:pt x="6311" y="32338"/>
                </a:lnTo>
                <a:lnTo>
                  <a:pt x="6216" y="32385"/>
                </a:lnTo>
                <a:lnTo>
                  <a:pt x="6370" y="32469"/>
                </a:lnTo>
                <a:lnTo>
                  <a:pt x="6275" y="32528"/>
                </a:lnTo>
                <a:lnTo>
                  <a:pt x="6418" y="32612"/>
                </a:lnTo>
                <a:lnTo>
                  <a:pt x="6323" y="32671"/>
                </a:lnTo>
                <a:lnTo>
                  <a:pt x="6466" y="32754"/>
                </a:lnTo>
                <a:lnTo>
                  <a:pt x="6370" y="32814"/>
                </a:lnTo>
                <a:lnTo>
                  <a:pt x="6525" y="32897"/>
                </a:lnTo>
                <a:lnTo>
                  <a:pt x="6430" y="32945"/>
                </a:lnTo>
                <a:lnTo>
                  <a:pt x="6573" y="33028"/>
                </a:lnTo>
                <a:lnTo>
                  <a:pt x="6478" y="33088"/>
                </a:lnTo>
                <a:lnTo>
                  <a:pt x="6620" y="33171"/>
                </a:lnTo>
                <a:lnTo>
                  <a:pt x="6525" y="33231"/>
                </a:lnTo>
                <a:lnTo>
                  <a:pt x="6680" y="33314"/>
                </a:lnTo>
                <a:lnTo>
                  <a:pt x="6573" y="33362"/>
                </a:lnTo>
                <a:lnTo>
                  <a:pt x="6728" y="33457"/>
                </a:lnTo>
                <a:lnTo>
                  <a:pt x="6632" y="33505"/>
                </a:lnTo>
                <a:lnTo>
                  <a:pt x="6775" y="33588"/>
                </a:lnTo>
                <a:lnTo>
                  <a:pt x="6680" y="33647"/>
                </a:lnTo>
                <a:lnTo>
                  <a:pt x="6823" y="33731"/>
                </a:lnTo>
                <a:lnTo>
                  <a:pt x="6728" y="33790"/>
                </a:lnTo>
                <a:lnTo>
                  <a:pt x="6882" y="33874"/>
                </a:lnTo>
                <a:lnTo>
                  <a:pt x="6787" y="33921"/>
                </a:lnTo>
                <a:lnTo>
                  <a:pt x="6930" y="34017"/>
                </a:lnTo>
                <a:lnTo>
                  <a:pt x="6835" y="34064"/>
                </a:lnTo>
                <a:lnTo>
                  <a:pt x="6978" y="34147"/>
                </a:lnTo>
                <a:lnTo>
                  <a:pt x="6882" y="34207"/>
                </a:lnTo>
                <a:lnTo>
                  <a:pt x="7037" y="34290"/>
                </a:lnTo>
                <a:lnTo>
                  <a:pt x="6942" y="34350"/>
                </a:lnTo>
                <a:lnTo>
                  <a:pt x="7085" y="34433"/>
                </a:lnTo>
                <a:lnTo>
                  <a:pt x="6990" y="34481"/>
                </a:lnTo>
                <a:lnTo>
                  <a:pt x="7132" y="34576"/>
                </a:lnTo>
                <a:lnTo>
                  <a:pt x="7037" y="34624"/>
                </a:lnTo>
                <a:lnTo>
                  <a:pt x="7192" y="34707"/>
                </a:lnTo>
                <a:lnTo>
                  <a:pt x="7097" y="34767"/>
                </a:lnTo>
                <a:lnTo>
                  <a:pt x="7240" y="34850"/>
                </a:lnTo>
                <a:lnTo>
                  <a:pt x="7144" y="34909"/>
                </a:lnTo>
                <a:lnTo>
                  <a:pt x="7287" y="34993"/>
                </a:lnTo>
                <a:lnTo>
                  <a:pt x="7192" y="35040"/>
                </a:lnTo>
                <a:lnTo>
                  <a:pt x="7347" y="35124"/>
                </a:lnTo>
                <a:lnTo>
                  <a:pt x="7251" y="35183"/>
                </a:lnTo>
                <a:lnTo>
                  <a:pt x="7394" y="35267"/>
                </a:lnTo>
                <a:lnTo>
                  <a:pt x="7299" y="35326"/>
                </a:lnTo>
                <a:lnTo>
                  <a:pt x="7442" y="35410"/>
                </a:lnTo>
                <a:lnTo>
                  <a:pt x="7347" y="35469"/>
                </a:lnTo>
                <a:lnTo>
                  <a:pt x="7502" y="35552"/>
                </a:lnTo>
                <a:lnTo>
                  <a:pt x="7406" y="35600"/>
                </a:lnTo>
                <a:lnTo>
                  <a:pt x="7549" y="35683"/>
                </a:lnTo>
                <a:lnTo>
                  <a:pt x="7454" y="35743"/>
                </a:lnTo>
                <a:lnTo>
                  <a:pt x="7597" y="35826"/>
                </a:lnTo>
                <a:lnTo>
                  <a:pt x="7502" y="35886"/>
                </a:lnTo>
                <a:lnTo>
                  <a:pt x="7644" y="35969"/>
                </a:lnTo>
                <a:lnTo>
                  <a:pt x="7549" y="36029"/>
                </a:lnTo>
                <a:lnTo>
                  <a:pt x="7704" y="36112"/>
                </a:lnTo>
                <a:lnTo>
                  <a:pt x="7609" y="36160"/>
                </a:lnTo>
                <a:lnTo>
                  <a:pt x="7752" y="36243"/>
                </a:lnTo>
                <a:lnTo>
                  <a:pt x="7656" y="36303"/>
                </a:lnTo>
                <a:lnTo>
                  <a:pt x="7799" y="36386"/>
                </a:lnTo>
                <a:lnTo>
                  <a:pt x="7704" y="36445"/>
                </a:lnTo>
                <a:lnTo>
                  <a:pt x="7859" y="36529"/>
                </a:lnTo>
                <a:lnTo>
                  <a:pt x="7763" y="36588"/>
                </a:lnTo>
                <a:lnTo>
                  <a:pt x="7906" y="36672"/>
                </a:lnTo>
                <a:lnTo>
                  <a:pt x="7811" y="36719"/>
                </a:lnTo>
                <a:lnTo>
                  <a:pt x="7954" y="36803"/>
                </a:lnTo>
                <a:lnTo>
                  <a:pt x="7859" y="36862"/>
                </a:lnTo>
                <a:lnTo>
                  <a:pt x="8013" y="36945"/>
                </a:lnTo>
                <a:lnTo>
                  <a:pt x="7918" y="37005"/>
                </a:lnTo>
                <a:lnTo>
                  <a:pt x="8061" y="37088"/>
                </a:lnTo>
                <a:lnTo>
                  <a:pt x="7966" y="37148"/>
                </a:lnTo>
                <a:lnTo>
                  <a:pt x="8109" y="37231"/>
                </a:lnTo>
                <a:lnTo>
                  <a:pt x="8013" y="37279"/>
                </a:lnTo>
                <a:lnTo>
                  <a:pt x="8168" y="37362"/>
                </a:lnTo>
                <a:lnTo>
                  <a:pt x="8073" y="37422"/>
                </a:lnTo>
                <a:lnTo>
                  <a:pt x="8216" y="37505"/>
                </a:lnTo>
                <a:lnTo>
                  <a:pt x="8121" y="37565"/>
                </a:lnTo>
                <a:lnTo>
                  <a:pt x="8264" y="37648"/>
                </a:lnTo>
                <a:lnTo>
                  <a:pt x="8168" y="37696"/>
                </a:lnTo>
                <a:lnTo>
                  <a:pt x="8323" y="37791"/>
                </a:lnTo>
                <a:lnTo>
                  <a:pt x="8228" y="37838"/>
                </a:lnTo>
                <a:lnTo>
                  <a:pt x="8371" y="37922"/>
                </a:lnTo>
                <a:lnTo>
                  <a:pt x="8275" y="37981"/>
                </a:lnTo>
                <a:lnTo>
                  <a:pt x="8418" y="38065"/>
                </a:lnTo>
                <a:lnTo>
                  <a:pt x="8323" y="38124"/>
                </a:lnTo>
                <a:lnTo>
                  <a:pt x="8478" y="38208"/>
                </a:lnTo>
                <a:lnTo>
                  <a:pt x="8371" y="38255"/>
                </a:lnTo>
                <a:lnTo>
                  <a:pt x="8525" y="38350"/>
                </a:lnTo>
                <a:lnTo>
                  <a:pt x="8430" y="38398"/>
                </a:lnTo>
                <a:lnTo>
                  <a:pt x="8573" y="38481"/>
                </a:lnTo>
                <a:lnTo>
                  <a:pt x="8478" y="38541"/>
                </a:lnTo>
                <a:lnTo>
                  <a:pt x="8621" y="38624"/>
                </a:lnTo>
                <a:lnTo>
                  <a:pt x="8525" y="38684"/>
                </a:lnTo>
                <a:lnTo>
                  <a:pt x="8680" y="38767"/>
                </a:lnTo>
                <a:lnTo>
                  <a:pt x="8585" y="38815"/>
                </a:lnTo>
                <a:lnTo>
                  <a:pt x="8728" y="38910"/>
                </a:lnTo>
                <a:lnTo>
                  <a:pt x="8633" y="38958"/>
                </a:lnTo>
                <a:lnTo>
                  <a:pt x="8775" y="39041"/>
                </a:lnTo>
                <a:lnTo>
                  <a:pt x="8680" y="39100"/>
                </a:lnTo>
                <a:lnTo>
                  <a:pt x="8835" y="39184"/>
                </a:lnTo>
                <a:lnTo>
                  <a:pt x="8740" y="39243"/>
                </a:lnTo>
                <a:lnTo>
                  <a:pt x="8883" y="39327"/>
                </a:lnTo>
                <a:lnTo>
                  <a:pt x="8787" y="39374"/>
                </a:lnTo>
                <a:lnTo>
                  <a:pt x="8930" y="39458"/>
                </a:lnTo>
                <a:lnTo>
                  <a:pt x="8835" y="39517"/>
                </a:lnTo>
                <a:lnTo>
                  <a:pt x="8990" y="39601"/>
                </a:lnTo>
                <a:lnTo>
                  <a:pt x="8895" y="39660"/>
                </a:lnTo>
                <a:lnTo>
                  <a:pt x="9037" y="39743"/>
                </a:lnTo>
                <a:lnTo>
                  <a:pt x="8942" y="39803"/>
                </a:lnTo>
                <a:lnTo>
                  <a:pt x="9085" y="39886"/>
                </a:lnTo>
                <a:lnTo>
                  <a:pt x="8990" y="39934"/>
                </a:lnTo>
                <a:lnTo>
                  <a:pt x="9145" y="40017"/>
                </a:lnTo>
                <a:lnTo>
                  <a:pt x="9037" y="40077"/>
                </a:lnTo>
                <a:lnTo>
                  <a:pt x="9192" y="40160"/>
                </a:lnTo>
                <a:lnTo>
                  <a:pt x="9097" y="40220"/>
                </a:lnTo>
                <a:lnTo>
                  <a:pt x="9240" y="40303"/>
                </a:lnTo>
                <a:lnTo>
                  <a:pt x="9145" y="40363"/>
                </a:lnTo>
                <a:lnTo>
                  <a:pt x="9299" y="40446"/>
                </a:lnTo>
                <a:lnTo>
                  <a:pt x="9204" y="40494"/>
                </a:lnTo>
                <a:lnTo>
                  <a:pt x="9347" y="40577"/>
                </a:lnTo>
                <a:lnTo>
                  <a:pt x="9252" y="40636"/>
                </a:lnTo>
                <a:lnTo>
                  <a:pt x="9395" y="40720"/>
                </a:lnTo>
                <a:lnTo>
                  <a:pt x="9299" y="40779"/>
                </a:lnTo>
                <a:lnTo>
                  <a:pt x="9442" y="40863"/>
                </a:lnTo>
                <a:lnTo>
                  <a:pt x="9347" y="40922"/>
                </a:lnTo>
                <a:lnTo>
                  <a:pt x="9502" y="41005"/>
                </a:lnTo>
                <a:lnTo>
                  <a:pt x="9407" y="41053"/>
                </a:lnTo>
                <a:lnTo>
                  <a:pt x="9549" y="41136"/>
                </a:lnTo>
                <a:lnTo>
                  <a:pt x="9454" y="41196"/>
                </a:lnTo>
                <a:lnTo>
                  <a:pt x="9597" y="41279"/>
                </a:lnTo>
                <a:lnTo>
                  <a:pt x="9502" y="41339"/>
                </a:lnTo>
                <a:lnTo>
                  <a:pt x="9657" y="41422"/>
                </a:lnTo>
                <a:lnTo>
                  <a:pt x="9561" y="41470"/>
                </a:lnTo>
                <a:lnTo>
                  <a:pt x="9704" y="41565"/>
                </a:lnTo>
                <a:lnTo>
                  <a:pt x="9609" y="41613"/>
                </a:lnTo>
                <a:lnTo>
                  <a:pt x="9752" y="41696"/>
                </a:lnTo>
                <a:lnTo>
                  <a:pt x="9657" y="41756"/>
                </a:lnTo>
                <a:lnTo>
                  <a:pt x="9811" y="41839"/>
                </a:lnTo>
                <a:lnTo>
                  <a:pt x="9716" y="41898"/>
                </a:lnTo>
                <a:lnTo>
                  <a:pt x="9859" y="41982"/>
                </a:lnTo>
                <a:lnTo>
                  <a:pt x="9764" y="42029"/>
                </a:lnTo>
                <a:lnTo>
                  <a:pt x="9907" y="42125"/>
                </a:lnTo>
                <a:lnTo>
                  <a:pt x="9811" y="42172"/>
                </a:lnTo>
                <a:lnTo>
                  <a:pt x="9966" y="42256"/>
                </a:lnTo>
                <a:lnTo>
                  <a:pt x="9859" y="42315"/>
                </a:lnTo>
                <a:lnTo>
                  <a:pt x="10014" y="42398"/>
                </a:lnTo>
                <a:lnTo>
                  <a:pt x="9918" y="42458"/>
                </a:lnTo>
                <a:lnTo>
                  <a:pt x="10061" y="42541"/>
                </a:lnTo>
                <a:lnTo>
                  <a:pt x="9966" y="42589"/>
                </a:lnTo>
                <a:lnTo>
                  <a:pt x="10121" y="42684"/>
                </a:lnTo>
                <a:lnTo>
                  <a:pt x="10026" y="42732"/>
                </a:lnTo>
                <a:lnTo>
                  <a:pt x="10169" y="42815"/>
                </a:lnTo>
                <a:lnTo>
                  <a:pt x="10073" y="42875"/>
                </a:lnTo>
                <a:lnTo>
                  <a:pt x="10216" y="42958"/>
                </a:lnTo>
                <a:lnTo>
                  <a:pt x="10121" y="43018"/>
                </a:lnTo>
                <a:lnTo>
                  <a:pt x="10276" y="43101"/>
                </a:lnTo>
                <a:lnTo>
                  <a:pt x="10169" y="43149"/>
                </a:lnTo>
                <a:lnTo>
                  <a:pt x="10323" y="43244"/>
                </a:lnTo>
                <a:lnTo>
                  <a:pt x="10228" y="43291"/>
                </a:lnTo>
                <a:lnTo>
                  <a:pt x="10371" y="43375"/>
                </a:lnTo>
                <a:lnTo>
                  <a:pt x="10276" y="43434"/>
                </a:lnTo>
                <a:lnTo>
                  <a:pt x="10419" y="43518"/>
                </a:lnTo>
                <a:lnTo>
                  <a:pt x="10323" y="43577"/>
                </a:lnTo>
                <a:lnTo>
                  <a:pt x="10478" y="43661"/>
                </a:lnTo>
                <a:lnTo>
                  <a:pt x="10383" y="43708"/>
                </a:lnTo>
                <a:lnTo>
                  <a:pt x="10526" y="43792"/>
                </a:lnTo>
                <a:lnTo>
                  <a:pt x="10430" y="43851"/>
                </a:lnTo>
                <a:lnTo>
                  <a:pt x="10573" y="43934"/>
                </a:lnTo>
                <a:lnTo>
                  <a:pt x="10478" y="43994"/>
                </a:lnTo>
                <a:lnTo>
                  <a:pt x="10633" y="44077"/>
                </a:lnTo>
                <a:lnTo>
                  <a:pt x="10538" y="44137"/>
                </a:lnTo>
                <a:lnTo>
                  <a:pt x="10680" y="44220"/>
                </a:lnTo>
                <a:lnTo>
                  <a:pt x="10585" y="44268"/>
                </a:lnTo>
                <a:lnTo>
                  <a:pt x="10728" y="44351"/>
                </a:lnTo>
                <a:lnTo>
                  <a:pt x="10633" y="44411"/>
                </a:lnTo>
                <a:lnTo>
                  <a:pt x="10788" y="44494"/>
                </a:lnTo>
                <a:lnTo>
                  <a:pt x="10692" y="44554"/>
                </a:lnTo>
                <a:lnTo>
                  <a:pt x="10835" y="44637"/>
                </a:lnTo>
                <a:lnTo>
                  <a:pt x="10740" y="44696"/>
                </a:lnTo>
                <a:lnTo>
                  <a:pt x="10883" y="44780"/>
                </a:lnTo>
                <a:lnTo>
                  <a:pt x="10788" y="44827"/>
                </a:lnTo>
                <a:lnTo>
                  <a:pt x="10942" y="44911"/>
                </a:lnTo>
                <a:lnTo>
                  <a:pt x="10847" y="44970"/>
                </a:lnTo>
                <a:lnTo>
                  <a:pt x="10990" y="45054"/>
                </a:lnTo>
                <a:lnTo>
                  <a:pt x="10895" y="45113"/>
                </a:lnTo>
                <a:lnTo>
                  <a:pt x="11038" y="45196"/>
                </a:lnTo>
                <a:lnTo>
                  <a:pt x="10942" y="45256"/>
                </a:lnTo>
                <a:lnTo>
                  <a:pt x="11085" y="45339"/>
                </a:lnTo>
                <a:lnTo>
                  <a:pt x="11002" y="45387"/>
                </a:lnTo>
                <a:lnTo>
                  <a:pt x="11145" y="45470"/>
                </a:lnTo>
                <a:lnTo>
                  <a:pt x="11050" y="45530"/>
                </a:lnTo>
                <a:lnTo>
                  <a:pt x="11192" y="45613"/>
                </a:lnTo>
                <a:lnTo>
                  <a:pt x="11097" y="45673"/>
                </a:lnTo>
                <a:lnTo>
                  <a:pt x="11240" y="45756"/>
                </a:lnTo>
                <a:lnTo>
                  <a:pt x="11145" y="45804"/>
                </a:lnTo>
                <a:lnTo>
                  <a:pt x="11300" y="45899"/>
                </a:lnTo>
                <a:lnTo>
                  <a:pt x="11204" y="45947"/>
                </a:lnTo>
                <a:lnTo>
                  <a:pt x="11347" y="46030"/>
                </a:lnTo>
                <a:lnTo>
                  <a:pt x="11252" y="46089"/>
                </a:lnTo>
                <a:lnTo>
                  <a:pt x="11395" y="46173"/>
                </a:lnTo>
                <a:lnTo>
                  <a:pt x="11300" y="46232"/>
                </a:lnTo>
                <a:lnTo>
                  <a:pt x="11454" y="46316"/>
                </a:lnTo>
                <a:lnTo>
                  <a:pt x="11359" y="46363"/>
                </a:lnTo>
                <a:lnTo>
                  <a:pt x="11502" y="46459"/>
                </a:lnTo>
                <a:lnTo>
                  <a:pt x="11407" y="46506"/>
                </a:lnTo>
                <a:lnTo>
                  <a:pt x="11550" y="46589"/>
                </a:lnTo>
                <a:lnTo>
                  <a:pt x="11454" y="46649"/>
                </a:lnTo>
                <a:lnTo>
                  <a:pt x="11609" y="46732"/>
                </a:lnTo>
                <a:lnTo>
                  <a:pt x="11514" y="46792"/>
                </a:lnTo>
                <a:lnTo>
                  <a:pt x="11657" y="46875"/>
                </a:lnTo>
                <a:lnTo>
                  <a:pt x="11562" y="46923"/>
                </a:lnTo>
                <a:lnTo>
                  <a:pt x="11704" y="47018"/>
                </a:lnTo>
                <a:lnTo>
                  <a:pt x="11609" y="47066"/>
                </a:lnTo>
                <a:lnTo>
                  <a:pt x="11764" y="47149"/>
                </a:lnTo>
                <a:lnTo>
                  <a:pt x="11669" y="47209"/>
                </a:lnTo>
                <a:lnTo>
                  <a:pt x="11812" y="47292"/>
                </a:lnTo>
                <a:lnTo>
                  <a:pt x="11716" y="47351"/>
                </a:lnTo>
                <a:lnTo>
                  <a:pt x="11859" y="47435"/>
                </a:lnTo>
                <a:lnTo>
                  <a:pt x="11764" y="47482"/>
                </a:lnTo>
                <a:lnTo>
                  <a:pt x="11907" y="47566"/>
                </a:lnTo>
                <a:lnTo>
                  <a:pt x="11823" y="47625"/>
                </a:lnTo>
                <a:lnTo>
                  <a:pt x="11966" y="47709"/>
                </a:lnTo>
                <a:lnTo>
                  <a:pt x="11871" y="47768"/>
                </a:lnTo>
                <a:lnTo>
                  <a:pt x="12014" y="47852"/>
                </a:lnTo>
                <a:lnTo>
                  <a:pt x="11919" y="47911"/>
                </a:lnTo>
                <a:lnTo>
                  <a:pt x="12074" y="47994"/>
                </a:lnTo>
                <a:lnTo>
                  <a:pt x="11978" y="48042"/>
                </a:lnTo>
                <a:lnTo>
                  <a:pt x="12121" y="48125"/>
                </a:lnTo>
                <a:lnTo>
                  <a:pt x="12026" y="48185"/>
                </a:lnTo>
                <a:lnTo>
                  <a:pt x="12169" y="48268"/>
                </a:lnTo>
                <a:lnTo>
                  <a:pt x="12074" y="48328"/>
                </a:lnTo>
                <a:lnTo>
                  <a:pt x="12216" y="48411"/>
                </a:lnTo>
                <a:lnTo>
                  <a:pt x="12121" y="48471"/>
                </a:lnTo>
                <a:lnTo>
                  <a:pt x="12276" y="48554"/>
                </a:lnTo>
                <a:lnTo>
                  <a:pt x="12181" y="48602"/>
                </a:lnTo>
                <a:lnTo>
                  <a:pt x="12324" y="48685"/>
                </a:lnTo>
                <a:lnTo>
                  <a:pt x="12228" y="48745"/>
                </a:lnTo>
                <a:lnTo>
                  <a:pt x="12371" y="48828"/>
                </a:lnTo>
                <a:lnTo>
                  <a:pt x="12276" y="48887"/>
                </a:lnTo>
                <a:lnTo>
                  <a:pt x="12431" y="48971"/>
                </a:lnTo>
                <a:lnTo>
                  <a:pt x="12335" y="49030"/>
                </a:lnTo>
                <a:lnTo>
                  <a:pt x="12478" y="49114"/>
                </a:lnTo>
                <a:lnTo>
                  <a:pt x="12383" y="49161"/>
                </a:lnTo>
                <a:lnTo>
                  <a:pt x="12526" y="49245"/>
                </a:lnTo>
                <a:lnTo>
                  <a:pt x="12431" y="49304"/>
                </a:lnTo>
                <a:lnTo>
                  <a:pt x="12585" y="49387"/>
                </a:lnTo>
                <a:lnTo>
                  <a:pt x="12490" y="49447"/>
                </a:lnTo>
                <a:lnTo>
                  <a:pt x="12633" y="49530"/>
                </a:lnTo>
                <a:lnTo>
                  <a:pt x="12538" y="49578"/>
                </a:lnTo>
                <a:lnTo>
                  <a:pt x="12681" y="49673"/>
                </a:lnTo>
                <a:lnTo>
                  <a:pt x="12585" y="49721"/>
                </a:lnTo>
                <a:lnTo>
                  <a:pt x="12740" y="49804"/>
                </a:lnTo>
                <a:lnTo>
                  <a:pt x="12645" y="49864"/>
                </a:lnTo>
                <a:lnTo>
                  <a:pt x="12788" y="49947"/>
                </a:lnTo>
                <a:lnTo>
                  <a:pt x="12693" y="50007"/>
                </a:lnTo>
                <a:lnTo>
                  <a:pt x="12836" y="50090"/>
                </a:lnTo>
                <a:lnTo>
                  <a:pt x="12740" y="50138"/>
                </a:lnTo>
                <a:lnTo>
                  <a:pt x="12895" y="50233"/>
                </a:lnTo>
                <a:lnTo>
                  <a:pt x="12800" y="50280"/>
                </a:lnTo>
                <a:lnTo>
                  <a:pt x="12943" y="50364"/>
                </a:lnTo>
                <a:lnTo>
                  <a:pt x="12847" y="50423"/>
                </a:lnTo>
                <a:lnTo>
                  <a:pt x="12990" y="50507"/>
                </a:lnTo>
                <a:lnTo>
                  <a:pt x="12895" y="50566"/>
                </a:lnTo>
                <a:lnTo>
                  <a:pt x="13038" y="50650"/>
                </a:lnTo>
                <a:lnTo>
                  <a:pt x="12943" y="50697"/>
                </a:lnTo>
                <a:lnTo>
                  <a:pt x="13097" y="50792"/>
                </a:lnTo>
                <a:lnTo>
                  <a:pt x="13002" y="50840"/>
                </a:lnTo>
                <a:lnTo>
                  <a:pt x="13145" y="50923"/>
                </a:lnTo>
                <a:lnTo>
                  <a:pt x="13050" y="50983"/>
                </a:lnTo>
                <a:lnTo>
                  <a:pt x="13193" y="51066"/>
                </a:lnTo>
                <a:lnTo>
                  <a:pt x="13097" y="51126"/>
                </a:lnTo>
                <a:lnTo>
                  <a:pt x="13252" y="51209"/>
                </a:lnTo>
                <a:lnTo>
                  <a:pt x="13157" y="51257"/>
                </a:lnTo>
                <a:lnTo>
                  <a:pt x="13300" y="51352"/>
                </a:lnTo>
                <a:lnTo>
                  <a:pt x="13205" y="51400"/>
                </a:lnTo>
                <a:lnTo>
                  <a:pt x="13347" y="51483"/>
                </a:lnTo>
                <a:lnTo>
                  <a:pt x="13252" y="51542"/>
                </a:lnTo>
                <a:lnTo>
                  <a:pt x="13407" y="51626"/>
                </a:lnTo>
                <a:lnTo>
                  <a:pt x="13312" y="51685"/>
                </a:lnTo>
                <a:lnTo>
                  <a:pt x="13455" y="51769"/>
                </a:lnTo>
                <a:lnTo>
                  <a:pt x="13359" y="51816"/>
                </a:lnTo>
                <a:lnTo>
                  <a:pt x="13502" y="51900"/>
                </a:lnTo>
                <a:lnTo>
                  <a:pt x="13407" y="51959"/>
                </a:lnTo>
                <a:lnTo>
                  <a:pt x="13562" y="52043"/>
                </a:lnTo>
                <a:lnTo>
                  <a:pt x="13467" y="52102"/>
                </a:lnTo>
                <a:lnTo>
                  <a:pt x="13609" y="52185"/>
                </a:lnTo>
                <a:lnTo>
                  <a:pt x="13514" y="52245"/>
                </a:lnTo>
                <a:lnTo>
                  <a:pt x="13657" y="52328"/>
                </a:lnTo>
                <a:lnTo>
                  <a:pt x="13562" y="52376"/>
                </a:lnTo>
                <a:lnTo>
                  <a:pt x="13717" y="52459"/>
                </a:lnTo>
                <a:lnTo>
                  <a:pt x="13621" y="52519"/>
                </a:lnTo>
                <a:lnTo>
                  <a:pt x="13764" y="52602"/>
                </a:lnTo>
                <a:lnTo>
                  <a:pt x="13669" y="52662"/>
                </a:lnTo>
                <a:lnTo>
                  <a:pt x="13812" y="52745"/>
                </a:lnTo>
                <a:lnTo>
                  <a:pt x="13717" y="52805"/>
                </a:lnTo>
                <a:lnTo>
                  <a:pt x="13871" y="52888"/>
                </a:lnTo>
                <a:lnTo>
                  <a:pt x="13764" y="52936"/>
                </a:lnTo>
                <a:lnTo>
                  <a:pt x="13919" y="53019"/>
                </a:lnTo>
                <a:lnTo>
                  <a:pt x="13824" y="53078"/>
                </a:lnTo>
                <a:lnTo>
                  <a:pt x="13967" y="53162"/>
                </a:lnTo>
                <a:lnTo>
                  <a:pt x="13871" y="53221"/>
                </a:lnTo>
                <a:lnTo>
                  <a:pt x="14014" y="53305"/>
                </a:lnTo>
                <a:lnTo>
                  <a:pt x="13919" y="53364"/>
                </a:lnTo>
                <a:lnTo>
                  <a:pt x="14074" y="53447"/>
                </a:lnTo>
                <a:lnTo>
                  <a:pt x="13979" y="53495"/>
                </a:lnTo>
                <a:lnTo>
                  <a:pt x="14121" y="53578"/>
                </a:lnTo>
                <a:lnTo>
                  <a:pt x="14026" y="53638"/>
                </a:lnTo>
                <a:lnTo>
                  <a:pt x="14169" y="53721"/>
                </a:lnTo>
                <a:lnTo>
                  <a:pt x="14074" y="53781"/>
                </a:lnTo>
                <a:lnTo>
                  <a:pt x="14229" y="53864"/>
                </a:lnTo>
                <a:lnTo>
                  <a:pt x="14133" y="53912"/>
                </a:lnTo>
                <a:lnTo>
                  <a:pt x="14276" y="54007"/>
                </a:lnTo>
                <a:lnTo>
                  <a:pt x="14181" y="54055"/>
                </a:lnTo>
                <a:lnTo>
                  <a:pt x="14324" y="54138"/>
                </a:lnTo>
                <a:lnTo>
                  <a:pt x="14229" y="54198"/>
                </a:lnTo>
                <a:lnTo>
                  <a:pt x="14383" y="54281"/>
                </a:lnTo>
                <a:lnTo>
                  <a:pt x="14288" y="54340"/>
                </a:lnTo>
                <a:lnTo>
                  <a:pt x="14431" y="54424"/>
                </a:lnTo>
                <a:lnTo>
                  <a:pt x="14336" y="54471"/>
                </a:lnTo>
                <a:lnTo>
                  <a:pt x="14479" y="54567"/>
                </a:lnTo>
                <a:lnTo>
                  <a:pt x="14383" y="54614"/>
                </a:lnTo>
                <a:lnTo>
                  <a:pt x="14538" y="54698"/>
                </a:lnTo>
                <a:lnTo>
                  <a:pt x="14443" y="54757"/>
                </a:lnTo>
                <a:lnTo>
                  <a:pt x="14586" y="54841"/>
                </a:lnTo>
                <a:lnTo>
                  <a:pt x="14490" y="54900"/>
                </a:lnTo>
                <a:lnTo>
                  <a:pt x="14633" y="54983"/>
                </a:lnTo>
                <a:lnTo>
                  <a:pt x="14538" y="55031"/>
                </a:lnTo>
                <a:lnTo>
                  <a:pt x="14693" y="55126"/>
                </a:lnTo>
                <a:lnTo>
                  <a:pt x="14598" y="55174"/>
                </a:lnTo>
                <a:lnTo>
                  <a:pt x="14741" y="55257"/>
                </a:lnTo>
                <a:lnTo>
                  <a:pt x="14645" y="55317"/>
                </a:lnTo>
                <a:lnTo>
                  <a:pt x="14788" y="55400"/>
                </a:lnTo>
                <a:lnTo>
                  <a:pt x="14693" y="55460"/>
                </a:lnTo>
                <a:lnTo>
                  <a:pt x="14836" y="55543"/>
                </a:lnTo>
                <a:lnTo>
                  <a:pt x="14741" y="55591"/>
                </a:lnTo>
                <a:lnTo>
                  <a:pt x="14895" y="55686"/>
                </a:lnTo>
                <a:lnTo>
                  <a:pt x="14800" y="55733"/>
                </a:lnTo>
                <a:lnTo>
                  <a:pt x="14943" y="55817"/>
                </a:lnTo>
                <a:lnTo>
                  <a:pt x="14848" y="55876"/>
                </a:lnTo>
                <a:lnTo>
                  <a:pt x="14991" y="55960"/>
                </a:lnTo>
                <a:lnTo>
                  <a:pt x="14895" y="56019"/>
                </a:lnTo>
                <a:lnTo>
                  <a:pt x="15050" y="56103"/>
                </a:lnTo>
                <a:lnTo>
                  <a:pt x="14955" y="56150"/>
                </a:lnTo>
                <a:lnTo>
                  <a:pt x="15098" y="56234"/>
                </a:lnTo>
                <a:lnTo>
                  <a:pt x="15002" y="56293"/>
                </a:lnTo>
                <a:lnTo>
                  <a:pt x="15145" y="56376"/>
                </a:lnTo>
                <a:lnTo>
                  <a:pt x="15050" y="56436"/>
                </a:lnTo>
                <a:lnTo>
                  <a:pt x="15205" y="56519"/>
                </a:lnTo>
                <a:lnTo>
                  <a:pt x="15110" y="56579"/>
                </a:lnTo>
                <a:lnTo>
                  <a:pt x="15252" y="56662"/>
                </a:lnTo>
                <a:lnTo>
                  <a:pt x="15157" y="56710"/>
                </a:lnTo>
                <a:lnTo>
                  <a:pt x="15300" y="56793"/>
                </a:lnTo>
                <a:lnTo>
                  <a:pt x="15205" y="56853"/>
                </a:lnTo>
                <a:lnTo>
                  <a:pt x="15360" y="56936"/>
                </a:lnTo>
                <a:lnTo>
                  <a:pt x="15264" y="56996"/>
                </a:lnTo>
                <a:lnTo>
                  <a:pt x="15407" y="57079"/>
                </a:lnTo>
                <a:lnTo>
                  <a:pt x="15312" y="57138"/>
                </a:lnTo>
                <a:lnTo>
                  <a:pt x="15455" y="57222"/>
                </a:lnTo>
                <a:lnTo>
                  <a:pt x="15360" y="57269"/>
                </a:lnTo>
                <a:lnTo>
                  <a:pt x="15514" y="57353"/>
                </a:lnTo>
                <a:lnTo>
                  <a:pt x="15419" y="57412"/>
                </a:lnTo>
                <a:lnTo>
                  <a:pt x="15562" y="57496"/>
                </a:lnTo>
                <a:lnTo>
                  <a:pt x="15467" y="57555"/>
                </a:lnTo>
                <a:lnTo>
                  <a:pt x="26802" y="64104"/>
                </a:lnTo>
                <a:lnTo>
                  <a:pt x="38136" y="57555"/>
                </a:lnTo>
                <a:lnTo>
                  <a:pt x="38041" y="57496"/>
                </a:lnTo>
                <a:lnTo>
                  <a:pt x="38196" y="57412"/>
                </a:lnTo>
                <a:lnTo>
                  <a:pt x="38101" y="57353"/>
                </a:lnTo>
                <a:lnTo>
                  <a:pt x="38243" y="57269"/>
                </a:lnTo>
                <a:lnTo>
                  <a:pt x="38148" y="57222"/>
                </a:lnTo>
                <a:lnTo>
                  <a:pt x="38291" y="57138"/>
                </a:lnTo>
                <a:lnTo>
                  <a:pt x="38196" y="57079"/>
                </a:lnTo>
                <a:lnTo>
                  <a:pt x="38351" y="56996"/>
                </a:lnTo>
                <a:lnTo>
                  <a:pt x="38255" y="56936"/>
                </a:lnTo>
                <a:lnTo>
                  <a:pt x="38398" y="56853"/>
                </a:lnTo>
                <a:lnTo>
                  <a:pt x="38303" y="56793"/>
                </a:lnTo>
                <a:lnTo>
                  <a:pt x="38446" y="56710"/>
                </a:lnTo>
                <a:lnTo>
                  <a:pt x="38351" y="56662"/>
                </a:lnTo>
                <a:lnTo>
                  <a:pt x="38505" y="56579"/>
                </a:lnTo>
                <a:lnTo>
                  <a:pt x="38410" y="56519"/>
                </a:lnTo>
                <a:lnTo>
                  <a:pt x="38553" y="56436"/>
                </a:lnTo>
                <a:lnTo>
                  <a:pt x="38458" y="56376"/>
                </a:lnTo>
                <a:lnTo>
                  <a:pt x="38601" y="56293"/>
                </a:lnTo>
                <a:lnTo>
                  <a:pt x="38505" y="56245"/>
                </a:lnTo>
                <a:lnTo>
                  <a:pt x="38660" y="56150"/>
                </a:lnTo>
                <a:lnTo>
                  <a:pt x="38565" y="56103"/>
                </a:lnTo>
                <a:lnTo>
                  <a:pt x="38708" y="56019"/>
                </a:lnTo>
                <a:lnTo>
                  <a:pt x="38613" y="55960"/>
                </a:lnTo>
                <a:lnTo>
                  <a:pt x="38755" y="55876"/>
                </a:lnTo>
                <a:lnTo>
                  <a:pt x="38660" y="55817"/>
                </a:lnTo>
                <a:lnTo>
                  <a:pt x="38815" y="55733"/>
                </a:lnTo>
                <a:lnTo>
                  <a:pt x="38720" y="55686"/>
                </a:lnTo>
                <a:lnTo>
                  <a:pt x="38863" y="55591"/>
                </a:lnTo>
                <a:lnTo>
                  <a:pt x="38767" y="55543"/>
                </a:lnTo>
                <a:lnTo>
                  <a:pt x="38910" y="55460"/>
                </a:lnTo>
                <a:lnTo>
                  <a:pt x="38815" y="55400"/>
                </a:lnTo>
                <a:lnTo>
                  <a:pt x="38970" y="55317"/>
                </a:lnTo>
                <a:lnTo>
                  <a:pt x="38863" y="55257"/>
                </a:lnTo>
                <a:lnTo>
                  <a:pt x="39017" y="55174"/>
                </a:lnTo>
                <a:lnTo>
                  <a:pt x="38922" y="55126"/>
                </a:lnTo>
                <a:lnTo>
                  <a:pt x="39065" y="55031"/>
                </a:lnTo>
                <a:lnTo>
                  <a:pt x="38970" y="54983"/>
                </a:lnTo>
                <a:lnTo>
                  <a:pt x="39113" y="54900"/>
                </a:lnTo>
                <a:lnTo>
                  <a:pt x="39017" y="54841"/>
                </a:lnTo>
                <a:lnTo>
                  <a:pt x="39172" y="54757"/>
                </a:lnTo>
                <a:lnTo>
                  <a:pt x="39077" y="54698"/>
                </a:lnTo>
                <a:lnTo>
                  <a:pt x="39220" y="54614"/>
                </a:lnTo>
                <a:lnTo>
                  <a:pt x="39125" y="54567"/>
                </a:lnTo>
                <a:lnTo>
                  <a:pt x="39267" y="54471"/>
                </a:lnTo>
                <a:lnTo>
                  <a:pt x="39172" y="54424"/>
                </a:lnTo>
                <a:lnTo>
                  <a:pt x="39327" y="54340"/>
                </a:lnTo>
                <a:lnTo>
                  <a:pt x="39232" y="54281"/>
                </a:lnTo>
                <a:lnTo>
                  <a:pt x="39375" y="54198"/>
                </a:lnTo>
                <a:lnTo>
                  <a:pt x="39279" y="54138"/>
                </a:lnTo>
                <a:lnTo>
                  <a:pt x="39422" y="54055"/>
                </a:lnTo>
                <a:lnTo>
                  <a:pt x="39327" y="54007"/>
                </a:lnTo>
                <a:lnTo>
                  <a:pt x="39482" y="53924"/>
                </a:lnTo>
                <a:lnTo>
                  <a:pt x="39386" y="53864"/>
                </a:lnTo>
                <a:lnTo>
                  <a:pt x="39529" y="53781"/>
                </a:lnTo>
                <a:lnTo>
                  <a:pt x="39434" y="53721"/>
                </a:lnTo>
                <a:lnTo>
                  <a:pt x="39577" y="53638"/>
                </a:lnTo>
                <a:lnTo>
                  <a:pt x="39482" y="53578"/>
                </a:lnTo>
                <a:lnTo>
                  <a:pt x="39636" y="53495"/>
                </a:lnTo>
                <a:lnTo>
                  <a:pt x="39541" y="53447"/>
                </a:lnTo>
                <a:lnTo>
                  <a:pt x="39684" y="53364"/>
                </a:lnTo>
                <a:lnTo>
                  <a:pt x="39589" y="53305"/>
                </a:lnTo>
                <a:lnTo>
                  <a:pt x="39732" y="53221"/>
                </a:lnTo>
                <a:lnTo>
                  <a:pt x="39636" y="53162"/>
                </a:lnTo>
                <a:lnTo>
                  <a:pt x="39791" y="53078"/>
                </a:lnTo>
                <a:lnTo>
                  <a:pt x="39696" y="53019"/>
                </a:lnTo>
                <a:lnTo>
                  <a:pt x="39839" y="52936"/>
                </a:lnTo>
                <a:lnTo>
                  <a:pt x="39744" y="52888"/>
                </a:lnTo>
                <a:lnTo>
                  <a:pt x="39887" y="52805"/>
                </a:lnTo>
                <a:lnTo>
                  <a:pt x="39791" y="52745"/>
                </a:lnTo>
                <a:lnTo>
                  <a:pt x="39934" y="52662"/>
                </a:lnTo>
                <a:lnTo>
                  <a:pt x="39839" y="52602"/>
                </a:lnTo>
                <a:lnTo>
                  <a:pt x="39994" y="52519"/>
                </a:lnTo>
                <a:lnTo>
                  <a:pt x="39898" y="52459"/>
                </a:lnTo>
                <a:lnTo>
                  <a:pt x="40041" y="52376"/>
                </a:lnTo>
                <a:lnTo>
                  <a:pt x="39946" y="52328"/>
                </a:lnTo>
                <a:lnTo>
                  <a:pt x="40089" y="52245"/>
                </a:lnTo>
                <a:lnTo>
                  <a:pt x="39994" y="52185"/>
                </a:lnTo>
                <a:lnTo>
                  <a:pt x="40148" y="52102"/>
                </a:lnTo>
                <a:lnTo>
                  <a:pt x="40053" y="52043"/>
                </a:lnTo>
                <a:lnTo>
                  <a:pt x="40196" y="51959"/>
                </a:lnTo>
                <a:lnTo>
                  <a:pt x="40101" y="51912"/>
                </a:lnTo>
                <a:lnTo>
                  <a:pt x="40244" y="51816"/>
                </a:lnTo>
                <a:lnTo>
                  <a:pt x="40148" y="51769"/>
                </a:lnTo>
                <a:lnTo>
                  <a:pt x="40303" y="51685"/>
                </a:lnTo>
                <a:lnTo>
                  <a:pt x="40208" y="51626"/>
                </a:lnTo>
                <a:lnTo>
                  <a:pt x="40351" y="51542"/>
                </a:lnTo>
                <a:lnTo>
                  <a:pt x="40256" y="51483"/>
                </a:lnTo>
                <a:lnTo>
                  <a:pt x="40398" y="51400"/>
                </a:lnTo>
                <a:lnTo>
                  <a:pt x="40303" y="51352"/>
                </a:lnTo>
                <a:lnTo>
                  <a:pt x="40458" y="51257"/>
                </a:lnTo>
                <a:lnTo>
                  <a:pt x="40363" y="51209"/>
                </a:lnTo>
                <a:lnTo>
                  <a:pt x="40506" y="51126"/>
                </a:lnTo>
                <a:lnTo>
                  <a:pt x="40410" y="51066"/>
                </a:lnTo>
                <a:lnTo>
                  <a:pt x="40553" y="50983"/>
                </a:lnTo>
                <a:lnTo>
                  <a:pt x="40458" y="50923"/>
                </a:lnTo>
                <a:lnTo>
                  <a:pt x="40613" y="50840"/>
                </a:lnTo>
                <a:lnTo>
                  <a:pt x="40518" y="50792"/>
                </a:lnTo>
                <a:lnTo>
                  <a:pt x="40660" y="50697"/>
                </a:lnTo>
                <a:lnTo>
                  <a:pt x="40565" y="50650"/>
                </a:lnTo>
                <a:lnTo>
                  <a:pt x="40708" y="50566"/>
                </a:lnTo>
                <a:lnTo>
                  <a:pt x="40613" y="50507"/>
                </a:lnTo>
                <a:lnTo>
                  <a:pt x="40768" y="50423"/>
                </a:lnTo>
                <a:lnTo>
                  <a:pt x="40672" y="50364"/>
                </a:lnTo>
                <a:lnTo>
                  <a:pt x="40815" y="50280"/>
                </a:lnTo>
                <a:lnTo>
                  <a:pt x="40720" y="50233"/>
                </a:lnTo>
                <a:lnTo>
                  <a:pt x="40863" y="50138"/>
                </a:lnTo>
                <a:lnTo>
                  <a:pt x="40768" y="50090"/>
                </a:lnTo>
                <a:lnTo>
                  <a:pt x="40910" y="50007"/>
                </a:lnTo>
                <a:lnTo>
                  <a:pt x="40815" y="49947"/>
                </a:lnTo>
                <a:lnTo>
                  <a:pt x="40970" y="49864"/>
                </a:lnTo>
                <a:lnTo>
                  <a:pt x="40875" y="49804"/>
                </a:lnTo>
                <a:lnTo>
                  <a:pt x="41018" y="49721"/>
                </a:lnTo>
                <a:lnTo>
                  <a:pt x="40922" y="49673"/>
                </a:lnTo>
                <a:lnTo>
                  <a:pt x="41065" y="49590"/>
                </a:lnTo>
                <a:lnTo>
                  <a:pt x="40970" y="49530"/>
                </a:lnTo>
                <a:lnTo>
                  <a:pt x="41125" y="49447"/>
                </a:lnTo>
                <a:lnTo>
                  <a:pt x="41030" y="49387"/>
                </a:lnTo>
                <a:lnTo>
                  <a:pt x="41172" y="49304"/>
                </a:lnTo>
                <a:lnTo>
                  <a:pt x="41077" y="49245"/>
                </a:lnTo>
                <a:lnTo>
                  <a:pt x="41220" y="49161"/>
                </a:lnTo>
                <a:lnTo>
                  <a:pt x="41125" y="49114"/>
                </a:lnTo>
                <a:lnTo>
                  <a:pt x="41280" y="49030"/>
                </a:lnTo>
                <a:lnTo>
                  <a:pt x="41184" y="48971"/>
                </a:lnTo>
                <a:lnTo>
                  <a:pt x="41327" y="48887"/>
                </a:lnTo>
                <a:lnTo>
                  <a:pt x="41232" y="48828"/>
                </a:lnTo>
                <a:lnTo>
                  <a:pt x="41375" y="48745"/>
                </a:lnTo>
                <a:lnTo>
                  <a:pt x="41280" y="48685"/>
                </a:lnTo>
                <a:lnTo>
                  <a:pt x="41434" y="48602"/>
                </a:lnTo>
                <a:lnTo>
                  <a:pt x="41339" y="48554"/>
                </a:lnTo>
                <a:lnTo>
                  <a:pt x="41482" y="48471"/>
                </a:lnTo>
                <a:lnTo>
                  <a:pt x="41387" y="48411"/>
                </a:lnTo>
                <a:lnTo>
                  <a:pt x="41530" y="48328"/>
                </a:lnTo>
                <a:lnTo>
                  <a:pt x="41434" y="48268"/>
                </a:lnTo>
                <a:lnTo>
                  <a:pt x="41589" y="48185"/>
                </a:lnTo>
                <a:lnTo>
                  <a:pt x="41494" y="48125"/>
                </a:lnTo>
                <a:lnTo>
                  <a:pt x="41637" y="48042"/>
                </a:lnTo>
                <a:lnTo>
                  <a:pt x="41541" y="47994"/>
                </a:lnTo>
                <a:lnTo>
                  <a:pt x="41684" y="47911"/>
                </a:lnTo>
                <a:lnTo>
                  <a:pt x="41589" y="47852"/>
                </a:lnTo>
                <a:lnTo>
                  <a:pt x="41732" y="47768"/>
                </a:lnTo>
                <a:lnTo>
                  <a:pt x="41637" y="47709"/>
                </a:lnTo>
                <a:lnTo>
                  <a:pt x="41792" y="47625"/>
                </a:lnTo>
                <a:lnTo>
                  <a:pt x="41696" y="47578"/>
                </a:lnTo>
                <a:lnTo>
                  <a:pt x="41839" y="47482"/>
                </a:lnTo>
                <a:lnTo>
                  <a:pt x="41744" y="47435"/>
                </a:lnTo>
                <a:lnTo>
                  <a:pt x="41887" y="47351"/>
                </a:lnTo>
                <a:lnTo>
                  <a:pt x="41792" y="47292"/>
                </a:lnTo>
                <a:lnTo>
                  <a:pt x="41946" y="47209"/>
                </a:lnTo>
                <a:lnTo>
                  <a:pt x="41851" y="47149"/>
                </a:lnTo>
                <a:lnTo>
                  <a:pt x="41994" y="47066"/>
                </a:lnTo>
                <a:lnTo>
                  <a:pt x="41899" y="47018"/>
                </a:lnTo>
                <a:lnTo>
                  <a:pt x="42042" y="46923"/>
                </a:lnTo>
                <a:lnTo>
                  <a:pt x="41946" y="46875"/>
                </a:lnTo>
                <a:lnTo>
                  <a:pt x="42101" y="46792"/>
                </a:lnTo>
                <a:lnTo>
                  <a:pt x="42006" y="46732"/>
                </a:lnTo>
                <a:lnTo>
                  <a:pt x="42149" y="46649"/>
                </a:lnTo>
                <a:lnTo>
                  <a:pt x="42053" y="46589"/>
                </a:lnTo>
                <a:lnTo>
                  <a:pt x="42196" y="46506"/>
                </a:lnTo>
                <a:lnTo>
                  <a:pt x="42101" y="46459"/>
                </a:lnTo>
                <a:lnTo>
                  <a:pt x="42256" y="46363"/>
                </a:lnTo>
                <a:lnTo>
                  <a:pt x="42161" y="46316"/>
                </a:lnTo>
                <a:lnTo>
                  <a:pt x="42303" y="46232"/>
                </a:lnTo>
                <a:lnTo>
                  <a:pt x="42208" y="46173"/>
                </a:lnTo>
                <a:lnTo>
                  <a:pt x="42351" y="46089"/>
                </a:lnTo>
                <a:lnTo>
                  <a:pt x="42256" y="46030"/>
                </a:lnTo>
                <a:lnTo>
                  <a:pt x="42411" y="45947"/>
                </a:lnTo>
                <a:lnTo>
                  <a:pt x="42315" y="45899"/>
                </a:lnTo>
                <a:lnTo>
                  <a:pt x="42458" y="45804"/>
                </a:lnTo>
                <a:lnTo>
                  <a:pt x="42363" y="45756"/>
                </a:lnTo>
                <a:lnTo>
                  <a:pt x="42506" y="45673"/>
                </a:lnTo>
                <a:lnTo>
                  <a:pt x="42411" y="45613"/>
                </a:lnTo>
                <a:lnTo>
                  <a:pt x="42565" y="45530"/>
                </a:lnTo>
                <a:lnTo>
                  <a:pt x="42458" y="45470"/>
                </a:lnTo>
                <a:lnTo>
                  <a:pt x="42613" y="45387"/>
                </a:lnTo>
                <a:lnTo>
                  <a:pt x="42518" y="45339"/>
                </a:lnTo>
                <a:lnTo>
                  <a:pt x="42661" y="45256"/>
                </a:lnTo>
                <a:lnTo>
                  <a:pt x="42565" y="45196"/>
                </a:lnTo>
                <a:lnTo>
                  <a:pt x="42708" y="45113"/>
                </a:lnTo>
                <a:lnTo>
                  <a:pt x="42613" y="45054"/>
                </a:lnTo>
                <a:lnTo>
                  <a:pt x="42768" y="44970"/>
                </a:lnTo>
                <a:lnTo>
                  <a:pt x="42673" y="44911"/>
                </a:lnTo>
                <a:lnTo>
                  <a:pt x="42815" y="44827"/>
                </a:lnTo>
                <a:lnTo>
                  <a:pt x="42720" y="44780"/>
                </a:lnTo>
                <a:lnTo>
                  <a:pt x="42863" y="44696"/>
                </a:lnTo>
                <a:lnTo>
                  <a:pt x="42768" y="44637"/>
                </a:lnTo>
                <a:lnTo>
                  <a:pt x="42923" y="44554"/>
                </a:lnTo>
                <a:lnTo>
                  <a:pt x="42827" y="44494"/>
                </a:lnTo>
                <a:lnTo>
                  <a:pt x="42970" y="44411"/>
                </a:lnTo>
                <a:lnTo>
                  <a:pt x="42875" y="44351"/>
                </a:lnTo>
                <a:lnTo>
                  <a:pt x="43018" y="44268"/>
                </a:lnTo>
                <a:lnTo>
                  <a:pt x="42923" y="44220"/>
                </a:lnTo>
                <a:lnTo>
                  <a:pt x="43077" y="44137"/>
                </a:lnTo>
                <a:lnTo>
                  <a:pt x="42982" y="44077"/>
                </a:lnTo>
                <a:lnTo>
                  <a:pt x="43125" y="43994"/>
                </a:lnTo>
                <a:lnTo>
                  <a:pt x="43030" y="43934"/>
                </a:lnTo>
                <a:lnTo>
                  <a:pt x="43173" y="43851"/>
                </a:lnTo>
                <a:lnTo>
                  <a:pt x="43077" y="43792"/>
                </a:lnTo>
                <a:lnTo>
                  <a:pt x="43232" y="43708"/>
                </a:lnTo>
                <a:lnTo>
                  <a:pt x="43137" y="43661"/>
                </a:lnTo>
                <a:lnTo>
                  <a:pt x="43280" y="43577"/>
                </a:lnTo>
                <a:lnTo>
                  <a:pt x="43185" y="43518"/>
                </a:lnTo>
                <a:lnTo>
                  <a:pt x="43327" y="43434"/>
                </a:lnTo>
                <a:lnTo>
                  <a:pt x="43232" y="43375"/>
                </a:lnTo>
                <a:lnTo>
                  <a:pt x="43387" y="43291"/>
                </a:lnTo>
                <a:lnTo>
                  <a:pt x="43292" y="43244"/>
                </a:lnTo>
                <a:lnTo>
                  <a:pt x="43435" y="43149"/>
                </a:lnTo>
                <a:lnTo>
                  <a:pt x="43339" y="43101"/>
                </a:lnTo>
                <a:lnTo>
                  <a:pt x="43482" y="43018"/>
                </a:lnTo>
                <a:lnTo>
                  <a:pt x="43387" y="42958"/>
                </a:lnTo>
                <a:lnTo>
                  <a:pt x="43530" y="42875"/>
                </a:lnTo>
                <a:lnTo>
                  <a:pt x="43435" y="42815"/>
                </a:lnTo>
                <a:lnTo>
                  <a:pt x="43589" y="42732"/>
                </a:lnTo>
                <a:lnTo>
                  <a:pt x="43494" y="42684"/>
                </a:lnTo>
                <a:lnTo>
                  <a:pt x="43637" y="42589"/>
                </a:lnTo>
                <a:lnTo>
                  <a:pt x="43542" y="42541"/>
                </a:lnTo>
                <a:lnTo>
                  <a:pt x="43685" y="42458"/>
                </a:lnTo>
                <a:lnTo>
                  <a:pt x="43589" y="42398"/>
                </a:lnTo>
                <a:lnTo>
                  <a:pt x="43744" y="42315"/>
                </a:lnTo>
                <a:lnTo>
                  <a:pt x="43649" y="42256"/>
                </a:lnTo>
                <a:lnTo>
                  <a:pt x="43792" y="42172"/>
                </a:lnTo>
                <a:lnTo>
                  <a:pt x="43697" y="42125"/>
                </a:lnTo>
                <a:lnTo>
                  <a:pt x="43839" y="42029"/>
                </a:lnTo>
                <a:lnTo>
                  <a:pt x="43744" y="41982"/>
                </a:lnTo>
                <a:lnTo>
                  <a:pt x="43899" y="41898"/>
                </a:lnTo>
                <a:lnTo>
                  <a:pt x="43804" y="41839"/>
                </a:lnTo>
                <a:lnTo>
                  <a:pt x="43947" y="41756"/>
                </a:lnTo>
                <a:lnTo>
                  <a:pt x="43851" y="41696"/>
                </a:lnTo>
                <a:lnTo>
                  <a:pt x="43994" y="41613"/>
                </a:lnTo>
                <a:lnTo>
                  <a:pt x="43899" y="41565"/>
                </a:lnTo>
                <a:lnTo>
                  <a:pt x="44054" y="41482"/>
                </a:lnTo>
                <a:lnTo>
                  <a:pt x="43958" y="41422"/>
                </a:lnTo>
                <a:lnTo>
                  <a:pt x="44101" y="41339"/>
                </a:lnTo>
                <a:lnTo>
                  <a:pt x="44006" y="41279"/>
                </a:lnTo>
                <a:lnTo>
                  <a:pt x="44149" y="41196"/>
                </a:lnTo>
                <a:lnTo>
                  <a:pt x="44054" y="41136"/>
                </a:lnTo>
                <a:lnTo>
                  <a:pt x="44208" y="41053"/>
                </a:lnTo>
                <a:lnTo>
                  <a:pt x="44113" y="41005"/>
                </a:lnTo>
                <a:lnTo>
                  <a:pt x="44256" y="40922"/>
                </a:lnTo>
                <a:lnTo>
                  <a:pt x="44161" y="40863"/>
                </a:lnTo>
                <a:lnTo>
                  <a:pt x="44304" y="40779"/>
                </a:lnTo>
                <a:lnTo>
                  <a:pt x="44208" y="40720"/>
                </a:lnTo>
                <a:lnTo>
                  <a:pt x="44363" y="40636"/>
                </a:lnTo>
                <a:lnTo>
                  <a:pt x="44256" y="40577"/>
                </a:lnTo>
                <a:lnTo>
                  <a:pt x="44411" y="40494"/>
                </a:lnTo>
                <a:lnTo>
                  <a:pt x="44316" y="40446"/>
                </a:lnTo>
                <a:lnTo>
                  <a:pt x="44459" y="40363"/>
                </a:lnTo>
                <a:lnTo>
                  <a:pt x="44363" y="40303"/>
                </a:lnTo>
                <a:lnTo>
                  <a:pt x="44506" y="40220"/>
                </a:lnTo>
                <a:lnTo>
                  <a:pt x="44411" y="40160"/>
                </a:lnTo>
                <a:lnTo>
                  <a:pt x="44566" y="40077"/>
                </a:lnTo>
                <a:lnTo>
                  <a:pt x="44470" y="40017"/>
                </a:lnTo>
                <a:lnTo>
                  <a:pt x="44613" y="39934"/>
                </a:lnTo>
                <a:lnTo>
                  <a:pt x="44518" y="39886"/>
                </a:lnTo>
                <a:lnTo>
                  <a:pt x="44661" y="39803"/>
                </a:lnTo>
                <a:lnTo>
                  <a:pt x="44566" y="39743"/>
                </a:lnTo>
                <a:lnTo>
                  <a:pt x="44720" y="39660"/>
                </a:lnTo>
                <a:lnTo>
                  <a:pt x="44625" y="39601"/>
                </a:lnTo>
                <a:lnTo>
                  <a:pt x="44768" y="39517"/>
                </a:lnTo>
                <a:lnTo>
                  <a:pt x="44673" y="39470"/>
                </a:lnTo>
                <a:lnTo>
                  <a:pt x="44816" y="39374"/>
                </a:lnTo>
                <a:lnTo>
                  <a:pt x="44720" y="39327"/>
                </a:lnTo>
                <a:lnTo>
                  <a:pt x="44875" y="39243"/>
                </a:lnTo>
                <a:lnTo>
                  <a:pt x="44780" y="39184"/>
                </a:lnTo>
                <a:lnTo>
                  <a:pt x="44923" y="39100"/>
                </a:lnTo>
                <a:lnTo>
                  <a:pt x="44828" y="39041"/>
                </a:lnTo>
                <a:lnTo>
                  <a:pt x="44970" y="38958"/>
                </a:lnTo>
                <a:lnTo>
                  <a:pt x="44875" y="38910"/>
                </a:lnTo>
                <a:lnTo>
                  <a:pt x="45030" y="38815"/>
                </a:lnTo>
                <a:lnTo>
                  <a:pt x="44935" y="38767"/>
                </a:lnTo>
                <a:lnTo>
                  <a:pt x="45078" y="38684"/>
                </a:lnTo>
                <a:lnTo>
                  <a:pt x="44982" y="38624"/>
                </a:lnTo>
                <a:lnTo>
                  <a:pt x="45125" y="38541"/>
                </a:lnTo>
                <a:lnTo>
                  <a:pt x="45030" y="38481"/>
                </a:lnTo>
                <a:lnTo>
                  <a:pt x="45185" y="38398"/>
                </a:lnTo>
                <a:lnTo>
                  <a:pt x="45090" y="38350"/>
                </a:lnTo>
                <a:lnTo>
                  <a:pt x="45232" y="38255"/>
                </a:lnTo>
                <a:lnTo>
                  <a:pt x="45137" y="38208"/>
                </a:lnTo>
                <a:lnTo>
                  <a:pt x="45280" y="38124"/>
                </a:lnTo>
                <a:lnTo>
                  <a:pt x="45185" y="38065"/>
                </a:lnTo>
                <a:lnTo>
                  <a:pt x="45328" y="37981"/>
                </a:lnTo>
                <a:lnTo>
                  <a:pt x="45232" y="37922"/>
                </a:lnTo>
                <a:lnTo>
                  <a:pt x="45387" y="37838"/>
                </a:lnTo>
                <a:lnTo>
                  <a:pt x="45292" y="37791"/>
                </a:lnTo>
                <a:lnTo>
                  <a:pt x="45435" y="37707"/>
                </a:lnTo>
                <a:lnTo>
                  <a:pt x="45340" y="37648"/>
                </a:lnTo>
                <a:lnTo>
                  <a:pt x="45482" y="37565"/>
                </a:lnTo>
                <a:lnTo>
                  <a:pt x="45387" y="37505"/>
                </a:lnTo>
                <a:lnTo>
                  <a:pt x="45542" y="37422"/>
                </a:lnTo>
                <a:lnTo>
                  <a:pt x="45447" y="37362"/>
                </a:lnTo>
                <a:lnTo>
                  <a:pt x="45590" y="37279"/>
                </a:lnTo>
                <a:lnTo>
                  <a:pt x="45494" y="37231"/>
                </a:lnTo>
                <a:lnTo>
                  <a:pt x="45637" y="37148"/>
                </a:lnTo>
                <a:lnTo>
                  <a:pt x="45542" y="37088"/>
                </a:lnTo>
                <a:lnTo>
                  <a:pt x="45697" y="37005"/>
                </a:lnTo>
                <a:lnTo>
                  <a:pt x="45602" y="36945"/>
                </a:lnTo>
                <a:lnTo>
                  <a:pt x="45744" y="36862"/>
                </a:lnTo>
                <a:lnTo>
                  <a:pt x="45649" y="36803"/>
                </a:lnTo>
                <a:lnTo>
                  <a:pt x="45792" y="36719"/>
                </a:lnTo>
                <a:lnTo>
                  <a:pt x="45697" y="36672"/>
                </a:lnTo>
                <a:lnTo>
                  <a:pt x="45852" y="36588"/>
                </a:lnTo>
                <a:lnTo>
                  <a:pt x="45756" y="36529"/>
                </a:lnTo>
                <a:lnTo>
                  <a:pt x="45899" y="36445"/>
                </a:lnTo>
                <a:lnTo>
                  <a:pt x="45804" y="36386"/>
                </a:lnTo>
                <a:lnTo>
                  <a:pt x="45947" y="36303"/>
                </a:lnTo>
                <a:lnTo>
                  <a:pt x="45852" y="36243"/>
                </a:lnTo>
                <a:lnTo>
                  <a:pt x="46006" y="36160"/>
                </a:lnTo>
                <a:lnTo>
                  <a:pt x="45911" y="36112"/>
                </a:lnTo>
                <a:lnTo>
                  <a:pt x="46054" y="36029"/>
                </a:lnTo>
                <a:lnTo>
                  <a:pt x="45959" y="35969"/>
                </a:lnTo>
                <a:lnTo>
                  <a:pt x="46102" y="35886"/>
                </a:lnTo>
                <a:lnTo>
                  <a:pt x="46006" y="35826"/>
                </a:lnTo>
                <a:lnTo>
                  <a:pt x="46161" y="35743"/>
                </a:lnTo>
                <a:lnTo>
                  <a:pt x="46054" y="35683"/>
                </a:lnTo>
                <a:lnTo>
                  <a:pt x="46209" y="35600"/>
                </a:lnTo>
                <a:lnTo>
                  <a:pt x="46113" y="35552"/>
                </a:lnTo>
                <a:lnTo>
                  <a:pt x="46256" y="35469"/>
                </a:lnTo>
                <a:lnTo>
                  <a:pt x="46161" y="35410"/>
                </a:lnTo>
                <a:lnTo>
                  <a:pt x="46304" y="35326"/>
                </a:lnTo>
                <a:lnTo>
                  <a:pt x="46209" y="35267"/>
                </a:lnTo>
                <a:lnTo>
                  <a:pt x="46364" y="35183"/>
                </a:lnTo>
                <a:lnTo>
                  <a:pt x="46268" y="35136"/>
                </a:lnTo>
                <a:lnTo>
                  <a:pt x="46411" y="35040"/>
                </a:lnTo>
                <a:lnTo>
                  <a:pt x="46316" y="34993"/>
                </a:lnTo>
                <a:lnTo>
                  <a:pt x="46459" y="34909"/>
                </a:lnTo>
                <a:lnTo>
                  <a:pt x="46364" y="34850"/>
                </a:lnTo>
                <a:lnTo>
                  <a:pt x="46518" y="34767"/>
                </a:lnTo>
                <a:lnTo>
                  <a:pt x="46423" y="34707"/>
                </a:lnTo>
                <a:lnTo>
                  <a:pt x="46566" y="34624"/>
                </a:lnTo>
                <a:lnTo>
                  <a:pt x="46471" y="34576"/>
                </a:lnTo>
                <a:lnTo>
                  <a:pt x="46614" y="34481"/>
                </a:lnTo>
                <a:lnTo>
                  <a:pt x="46518" y="34433"/>
                </a:lnTo>
                <a:lnTo>
                  <a:pt x="46673" y="34350"/>
                </a:lnTo>
                <a:lnTo>
                  <a:pt x="46578" y="34290"/>
                </a:lnTo>
                <a:lnTo>
                  <a:pt x="46721" y="34207"/>
                </a:lnTo>
                <a:lnTo>
                  <a:pt x="46625" y="34147"/>
                </a:lnTo>
                <a:lnTo>
                  <a:pt x="46768" y="34064"/>
                </a:lnTo>
                <a:lnTo>
                  <a:pt x="46673" y="34017"/>
                </a:lnTo>
                <a:lnTo>
                  <a:pt x="46828" y="33921"/>
                </a:lnTo>
                <a:lnTo>
                  <a:pt x="46733" y="33874"/>
                </a:lnTo>
                <a:lnTo>
                  <a:pt x="46875" y="33790"/>
                </a:lnTo>
                <a:lnTo>
                  <a:pt x="46780" y="33731"/>
                </a:lnTo>
                <a:lnTo>
                  <a:pt x="46923" y="33647"/>
                </a:lnTo>
                <a:lnTo>
                  <a:pt x="46828" y="33588"/>
                </a:lnTo>
                <a:lnTo>
                  <a:pt x="46983" y="33505"/>
                </a:lnTo>
                <a:lnTo>
                  <a:pt x="46887" y="33457"/>
                </a:lnTo>
                <a:lnTo>
                  <a:pt x="47030" y="33374"/>
                </a:lnTo>
                <a:lnTo>
                  <a:pt x="46935" y="33314"/>
                </a:lnTo>
                <a:lnTo>
                  <a:pt x="47078" y="33231"/>
                </a:lnTo>
                <a:lnTo>
                  <a:pt x="46983" y="33171"/>
                </a:lnTo>
                <a:lnTo>
                  <a:pt x="47126" y="33088"/>
                </a:lnTo>
                <a:lnTo>
                  <a:pt x="47030" y="33028"/>
                </a:lnTo>
                <a:lnTo>
                  <a:pt x="47185" y="32945"/>
                </a:lnTo>
                <a:lnTo>
                  <a:pt x="47090" y="32897"/>
                </a:lnTo>
                <a:lnTo>
                  <a:pt x="47233" y="32814"/>
                </a:lnTo>
                <a:lnTo>
                  <a:pt x="47137" y="32754"/>
                </a:lnTo>
                <a:lnTo>
                  <a:pt x="47280" y="32671"/>
                </a:lnTo>
                <a:lnTo>
                  <a:pt x="47185" y="32612"/>
                </a:lnTo>
                <a:lnTo>
                  <a:pt x="47340" y="32528"/>
                </a:lnTo>
                <a:lnTo>
                  <a:pt x="47245" y="32469"/>
                </a:lnTo>
                <a:lnTo>
                  <a:pt x="47387" y="32385"/>
                </a:lnTo>
                <a:lnTo>
                  <a:pt x="47292" y="32338"/>
                </a:lnTo>
                <a:lnTo>
                  <a:pt x="47435" y="32254"/>
                </a:lnTo>
                <a:lnTo>
                  <a:pt x="47340" y="32195"/>
                </a:lnTo>
                <a:lnTo>
                  <a:pt x="47495" y="32112"/>
                </a:lnTo>
                <a:lnTo>
                  <a:pt x="47399" y="32052"/>
                </a:lnTo>
                <a:lnTo>
                  <a:pt x="47542" y="31969"/>
                </a:lnTo>
                <a:lnTo>
                  <a:pt x="47447" y="31909"/>
                </a:lnTo>
                <a:lnTo>
                  <a:pt x="47590" y="31826"/>
                </a:lnTo>
                <a:lnTo>
                  <a:pt x="47495" y="31778"/>
                </a:lnTo>
                <a:lnTo>
                  <a:pt x="47649" y="31695"/>
                </a:lnTo>
                <a:lnTo>
                  <a:pt x="47554" y="31635"/>
                </a:lnTo>
                <a:lnTo>
                  <a:pt x="47697" y="31552"/>
                </a:lnTo>
                <a:lnTo>
                  <a:pt x="47602" y="31492"/>
                </a:lnTo>
                <a:lnTo>
                  <a:pt x="47745" y="31409"/>
                </a:lnTo>
                <a:lnTo>
                  <a:pt x="47649" y="31350"/>
                </a:lnTo>
                <a:lnTo>
                  <a:pt x="47804" y="31266"/>
                </a:lnTo>
                <a:lnTo>
                  <a:pt x="47709" y="31219"/>
                </a:lnTo>
                <a:lnTo>
                  <a:pt x="47852" y="31135"/>
                </a:lnTo>
                <a:lnTo>
                  <a:pt x="47757" y="31076"/>
                </a:lnTo>
                <a:lnTo>
                  <a:pt x="47899" y="30992"/>
                </a:lnTo>
                <a:lnTo>
                  <a:pt x="47804" y="30933"/>
                </a:lnTo>
                <a:lnTo>
                  <a:pt x="47959" y="30849"/>
                </a:lnTo>
                <a:lnTo>
                  <a:pt x="47864" y="30802"/>
                </a:lnTo>
                <a:lnTo>
                  <a:pt x="48007" y="30707"/>
                </a:lnTo>
                <a:lnTo>
                  <a:pt x="47911" y="30659"/>
                </a:lnTo>
                <a:lnTo>
                  <a:pt x="48054" y="30576"/>
                </a:lnTo>
                <a:lnTo>
                  <a:pt x="47959" y="30516"/>
                </a:lnTo>
                <a:lnTo>
                  <a:pt x="48102" y="30433"/>
                </a:lnTo>
                <a:lnTo>
                  <a:pt x="48007" y="30373"/>
                </a:lnTo>
                <a:lnTo>
                  <a:pt x="48161" y="30290"/>
                </a:lnTo>
                <a:lnTo>
                  <a:pt x="48066" y="30242"/>
                </a:lnTo>
                <a:lnTo>
                  <a:pt x="48209" y="30147"/>
                </a:lnTo>
                <a:lnTo>
                  <a:pt x="48114" y="30099"/>
                </a:lnTo>
                <a:lnTo>
                  <a:pt x="48257" y="30016"/>
                </a:lnTo>
                <a:lnTo>
                  <a:pt x="48161" y="29956"/>
                </a:lnTo>
                <a:lnTo>
                  <a:pt x="48316" y="29873"/>
                </a:lnTo>
                <a:lnTo>
                  <a:pt x="48221" y="29814"/>
                </a:lnTo>
                <a:lnTo>
                  <a:pt x="48364" y="29730"/>
                </a:lnTo>
                <a:lnTo>
                  <a:pt x="48269" y="29683"/>
                </a:lnTo>
                <a:lnTo>
                  <a:pt x="48411" y="29587"/>
                </a:lnTo>
                <a:lnTo>
                  <a:pt x="48316" y="29540"/>
                </a:lnTo>
                <a:lnTo>
                  <a:pt x="48471" y="29456"/>
                </a:lnTo>
                <a:lnTo>
                  <a:pt x="48376" y="29397"/>
                </a:lnTo>
                <a:lnTo>
                  <a:pt x="48519" y="29314"/>
                </a:lnTo>
                <a:lnTo>
                  <a:pt x="48423" y="29254"/>
                </a:lnTo>
                <a:lnTo>
                  <a:pt x="48566" y="29171"/>
                </a:lnTo>
                <a:lnTo>
                  <a:pt x="48471" y="29123"/>
                </a:lnTo>
                <a:lnTo>
                  <a:pt x="48626" y="29040"/>
                </a:lnTo>
                <a:lnTo>
                  <a:pt x="48530" y="28980"/>
                </a:lnTo>
                <a:lnTo>
                  <a:pt x="48673" y="28897"/>
                </a:lnTo>
                <a:lnTo>
                  <a:pt x="48578" y="28837"/>
                </a:lnTo>
                <a:lnTo>
                  <a:pt x="48721" y="28754"/>
                </a:lnTo>
                <a:lnTo>
                  <a:pt x="48626" y="28694"/>
                </a:lnTo>
                <a:lnTo>
                  <a:pt x="48780" y="28611"/>
                </a:lnTo>
                <a:lnTo>
                  <a:pt x="48685" y="28563"/>
                </a:lnTo>
                <a:lnTo>
                  <a:pt x="48828" y="28480"/>
                </a:lnTo>
                <a:lnTo>
                  <a:pt x="48733" y="28421"/>
                </a:lnTo>
                <a:lnTo>
                  <a:pt x="48876" y="28337"/>
                </a:lnTo>
                <a:lnTo>
                  <a:pt x="48780" y="28278"/>
                </a:lnTo>
                <a:lnTo>
                  <a:pt x="48923" y="28194"/>
                </a:lnTo>
                <a:lnTo>
                  <a:pt x="48828" y="28135"/>
                </a:lnTo>
                <a:lnTo>
                  <a:pt x="48983" y="28051"/>
                </a:lnTo>
                <a:lnTo>
                  <a:pt x="48888" y="28004"/>
                </a:lnTo>
                <a:lnTo>
                  <a:pt x="49031" y="27921"/>
                </a:lnTo>
                <a:lnTo>
                  <a:pt x="48935" y="27861"/>
                </a:lnTo>
                <a:lnTo>
                  <a:pt x="49078" y="27778"/>
                </a:lnTo>
                <a:lnTo>
                  <a:pt x="48983" y="27718"/>
                </a:lnTo>
                <a:lnTo>
                  <a:pt x="49138" y="27635"/>
                </a:lnTo>
                <a:lnTo>
                  <a:pt x="49042" y="27575"/>
                </a:lnTo>
                <a:lnTo>
                  <a:pt x="49185" y="27492"/>
                </a:lnTo>
                <a:lnTo>
                  <a:pt x="49090" y="27444"/>
                </a:lnTo>
                <a:lnTo>
                  <a:pt x="49233" y="27349"/>
                </a:lnTo>
                <a:lnTo>
                  <a:pt x="49138" y="27301"/>
                </a:lnTo>
                <a:lnTo>
                  <a:pt x="49292" y="27218"/>
                </a:lnTo>
                <a:lnTo>
                  <a:pt x="49197" y="27159"/>
                </a:lnTo>
                <a:lnTo>
                  <a:pt x="49340" y="27075"/>
                </a:lnTo>
                <a:lnTo>
                  <a:pt x="49245" y="27028"/>
                </a:lnTo>
                <a:lnTo>
                  <a:pt x="49388" y="26932"/>
                </a:lnTo>
                <a:lnTo>
                  <a:pt x="49292" y="26885"/>
                </a:lnTo>
                <a:lnTo>
                  <a:pt x="49447" y="26801"/>
                </a:lnTo>
                <a:lnTo>
                  <a:pt x="49352" y="26742"/>
                </a:lnTo>
                <a:lnTo>
                  <a:pt x="49495" y="26658"/>
                </a:lnTo>
                <a:lnTo>
                  <a:pt x="49400" y="26599"/>
                </a:lnTo>
                <a:lnTo>
                  <a:pt x="49542" y="26516"/>
                </a:lnTo>
                <a:lnTo>
                  <a:pt x="49447" y="26456"/>
                </a:lnTo>
                <a:lnTo>
                  <a:pt x="49602" y="26373"/>
                </a:lnTo>
                <a:lnTo>
                  <a:pt x="49507" y="26325"/>
                </a:lnTo>
                <a:lnTo>
                  <a:pt x="49650" y="26242"/>
                </a:lnTo>
                <a:lnTo>
                  <a:pt x="49554" y="26182"/>
                </a:lnTo>
                <a:lnTo>
                  <a:pt x="49697" y="26099"/>
                </a:lnTo>
                <a:lnTo>
                  <a:pt x="49602" y="26039"/>
                </a:lnTo>
                <a:lnTo>
                  <a:pt x="49757" y="25956"/>
                </a:lnTo>
                <a:lnTo>
                  <a:pt x="49662" y="25908"/>
                </a:lnTo>
                <a:lnTo>
                  <a:pt x="49804" y="25813"/>
                </a:lnTo>
                <a:lnTo>
                  <a:pt x="49709" y="25766"/>
                </a:lnTo>
                <a:lnTo>
                  <a:pt x="49852" y="25682"/>
                </a:lnTo>
                <a:lnTo>
                  <a:pt x="49757" y="25623"/>
                </a:lnTo>
                <a:lnTo>
                  <a:pt x="49900" y="25539"/>
                </a:lnTo>
                <a:lnTo>
                  <a:pt x="49804" y="25480"/>
                </a:lnTo>
                <a:lnTo>
                  <a:pt x="49959" y="25396"/>
                </a:lnTo>
                <a:lnTo>
                  <a:pt x="49864" y="25349"/>
                </a:lnTo>
                <a:lnTo>
                  <a:pt x="50007" y="25254"/>
                </a:lnTo>
                <a:lnTo>
                  <a:pt x="49912" y="25206"/>
                </a:lnTo>
                <a:lnTo>
                  <a:pt x="50054" y="25123"/>
                </a:lnTo>
                <a:lnTo>
                  <a:pt x="49959" y="25063"/>
                </a:lnTo>
                <a:lnTo>
                  <a:pt x="50114" y="24980"/>
                </a:lnTo>
                <a:lnTo>
                  <a:pt x="50019" y="24920"/>
                </a:lnTo>
                <a:lnTo>
                  <a:pt x="50162" y="24837"/>
                </a:lnTo>
                <a:lnTo>
                  <a:pt x="50066" y="24789"/>
                </a:lnTo>
                <a:lnTo>
                  <a:pt x="50209" y="24706"/>
                </a:lnTo>
                <a:lnTo>
                  <a:pt x="50114" y="24646"/>
                </a:lnTo>
                <a:lnTo>
                  <a:pt x="50269" y="24563"/>
                </a:lnTo>
                <a:lnTo>
                  <a:pt x="50174" y="24503"/>
                </a:lnTo>
                <a:lnTo>
                  <a:pt x="50316" y="24420"/>
                </a:lnTo>
                <a:lnTo>
                  <a:pt x="50221" y="24361"/>
                </a:lnTo>
                <a:lnTo>
                  <a:pt x="50364" y="24277"/>
                </a:lnTo>
                <a:lnTo>
                  <a:pt x="50269" y="24230"/>
                </a:lnTo>
                <a:lnTo>
                  <a:pt x="50424" y="24146"/>
                </a:lnTo>
                <a:lnTo>
                  <a:pt x="50328" y="24087"/>
                </a:lnTo>
                <a:lnTo>
                  <a:pt x="50471" y="24003"/>
                </a:lnTo>
                <a:lnTo>
                  <a:pt x="50376" y="23944"/>
                </a:lnTo>
                <a:lnTo>
                  <a:pt x="50519" y="23861"/>
                </a:lnTo>
                <a:lnTo>
                  <a:pt x="50424" y="23801"/>
                </a:lnTo>
                <a:lnTo>
                  <a:pt x="50578" y="23718"/>
                </a:lnTo>
                <a:lnTo>
                  <a:pt x="50483" y="23670"/>
                </a:lnTo>
                <a:lnTo>
                  <a:pt x="50626" y="23587"/>
                </a:lnTo>
                <a:lnTo>
                  <a:pt x="50531" y="23527"/>
                </a:lnTo>
                <a:lnTo>
                  <a:pt x="50674" y="23444"/>
                </a:lnTo>
                <a:lnTo>
                  <a:pt x="50578" y="23384"/>
                </a:lnTo>
                <a:lnTo>
                  <a:pt x="50721" y="23301"/>
                </a:lnTo>
                <a:lnTo>
                  <a:pt x="50626" y="23241"/>
                </a:lnTo>
                <a:lnTo>
                  <a:pt x="50781" y="23158"/>
                </a:lnTo>
                <a:lnTo>
                  <a:pt x="50685" y="23110"/>
                </a:lnTo>
                <a:lnTo>
                  <a:pt x="50828" y="23027"/>
                </a:lnTo>
                <a:lnTo>
                  <a:pt x="50733" y="22968"/>
                </a:lnTo>
                <a:lnTo>
                  <a:pt x="50876" y="22884"/>
                </a:lnTo>
                <a:lnTo>
                  <a:pt x="50781" y="22825"/>
                </a:lnTo>
                <a:lnTo>
                  <a:pt x="50936" y="22741"/>
                </a:lnTo>
                <a:lnTo>
                  <a:pt x="50840" y="22694"/>
                </a:lnTo>
                <a:lnTo>
                  <a:pt x="50983" y="22598"/>
                </a:lnTo>
                <a:lnTo>
                  <a:pt x="50888" y="22551"/>
                </a:lnTo>
                <a:lnTo>
                  <a:pt x="51031" y="22467"/>
                </a:lnTo>
                <a:lnTo>
                  <a:pt x="50936" y="22408"/>
                </a:lnTo>
                <a:lnTo>
                  <a:pt x="51090" y="22325"/>
                </a:lnTo>
                <a:lnTo>
                  <a:pt x="50995" y="22265"/>
                </a:lnTo>
                <a:lnTo>
                  <a:pt x="51138" y="22182"/>
                </a:lnTo>
                <a:lnTo>
                  <a:pt x="51043" y="22134"/>
                </a:lnTo>
                <a:lnTo>
                  <a:pt x="51186" y="22039"/>
                </a:lnTo>
                <a:lnTo>
                  <a:pt x="51090" y="21991"/>
                </a:lnTo>
                <a:lnTo>
                  <a:pt x="51245" y="21908"/>
                </a:lnTo>
                <a:lnTo>
                  <a:pt x="51150" y="21848"/>
                </a:lnTo>
                <a:lnTo>
                  <a:pt x="51293" y="21765"/>
                </a:lnTo>
                <a:lnTo>
                  <a:pt x="51197" y="21705"/>
                </a:lnTo>
                <a:lnTo>
                  <a:pt x="51340" y="21622"/>
                </a:lnTo>
                <a:lnTo>
                  <a:pt x="51245" y="21563"/>
                </a:lnTo>
                <a:lnTo>
                  <a:pt x="51400" y="21479"/>
                </a:lnTo>
                <a:lnTo>
                  <a:pt x="51305" y="21432"/>
                </a:lnTo>
                <a:lnTo>
                  <a:pt x="51447" y="21348"/>
                </a:lnTo>
                <a:lnTo>
                  <a:pt x="51352" y="21289"/>
                </a:lnTo>
                <a:lnTo>
                  <a:pt x="51495" y="21205"/>
                </a:lnTo>
                <a:lnTo>
                  <a:pt x="51400" y="21146"/>
                </a:lnTo>
                <a:lnTo>
                  <a:pt x="51555" y="21063"/>
                </a:lnTo>
                <a:lnTo>
                  <a:pt x="51459" y="21015"/>
                </a:lnTo>
                <a:lnTo>
                  <a:pt x="51602" y="20920"/>
                </a:lnTo>
                <a:lnTo>
                  <a:pt x="51507" y="20872"/>
                </a:lnTo>
                <a:lnTo>
                  <a:pt x="51650" y="20789"/>
                </a:lnTo>
                <a:lnTo>
                  <a:pt x="51555" y="20729"/>
                </a:lnTo>
                <a:lnTo>
                  <a:pt x="51698" y="20646"/>
                </a:lnTo>
                <a:lnTo>
                  <a:pt x="51602" y="20586"/>
                </a:lnTo>
                <a:lnTo>
                  <a:pt x="51757" y="20503"/>
                </a:lnTo>
                <a:lnTo>
                  <a:pt x="51662" y="20455"/>
                </a:lnTo>
                <a:lnTo>
                  <a:pt x="51805" y="20372"/>
                </a:lnTo>
                <a:lnTo>
                  <a:pt x="51709" y="20312"/>
                </a:lnTo>
                <a:lnTo>
                  <a:pt x="51852" y="20229"/>
                </a:lnTo>
                <a:lnTo>
                  <a:pt x="51757" y="20170"/>
                </a:lnTo>
                <a:lnTo>
                  <a:pt x="51912" y="20086"/>
                </a:lnTo>
                <a:lnTo>
                  <a:pt x="51817" y="20027"/>
                </a:lnTo>
                <a:lnTo>
                  <a:pt x="51959" y="19943"/>
                </a:lnTo>
                <a:lnTo>
                  <a:pt x="51864" y="19896"/>
                </a:lnTo>
                <a:lnTo>
                  <a:pt x="52007" y="19812"/>
                </a:lnTo>
                <a:lnTo>
                  <a:pt x="51912" y="19753"/>
                </a:lnTo>
                <a:lnTo>
                  <a:pt x="52067" y="19670"/>
                </a:lnTo>
                <a:lnTo>
                  <a:pt x="51971" y="19610"/>
                </a:lnTo>
                <a:lnTo>
                  <a:pt x="52114" y="19527"/>
                </a:lnTo>
                <a:lnTo>
                  <a:pt x="52019" y="19467"/>
                </a:lnTo>
                <a:lnTo>
                  <a:pt x="52162" y="19384"/>
                </a:lnTo>
                <a:lnTo>
                  <a:pt x="52067" y="19336"/>
                </a:lnTo>
                <a:lnTo>
                  <a:pt x="52221" y="19253"/>
                </a:lnTo>
                <a:lnTo>
                  <a:pt x="52126" y="19193"/>
                </a:lnTo>
                <a:lnTo>
                  <a:pt x="52269" y="19110"/>
                </a:lnTo>
                <a:lnTo>
                  <a:pt x="52174" y="19050"/>
                </a:lnTo>
                <a:lnTo>
                  <a:pt x="52317" y="18967"/>
                </a:lnTo>
                <a:lnTo>
                  <a:pt x="52221" y="18919"/>
                </a:lnTo>
                <a:lnTo>
                  <a:pt x="52376" y="18824"/>
                </a:lnTo>
                <a:lnTo>
                  <a:pt x="52281" y="18777"/>
                </a:lnTo>
                <a:lnTo>
                  <a:pt x="52424" y="18693"/>
                </a:lnTo>
                <a:lnTo>
                  <a:pt x="52329" y="18634"/>
                </a:lnTo>
                <a:lnTo>
                  <a:pt x="52471" y="18550"/>
                </a:lnTo>
                <a:lnTo>
                  <a:pt x="52376" y="18491"/>
                </a:lnTo>
                <a:lnTo>
                  <a:pt x="52519" y="18407"/>
                </a:lnTo>
                <a:lnTo>
                  <a:pt x="52424" y="18360"/>
                </a:lnTo>
                <a:lnTo>
                  <a:pt x="52579" y="18265"/>
                </a:lnTo>
                <a:lnTo>
                  <a:pt x="52483" y="18217"/>
                </a:lnTo>
                <a:lnTo>
                  <a:pt x="52626" y="18134"/>
                </a:lnTo>
                <a:lnTo>
                  <a:pt x="52531" y="18074"/>
                </a:lnTo>
                <a:lnTo>
                  <a:pt x="52674" y="17991"/>
                </a:lnTo>
                <a:lnTo>
                  <a:pt x="52579" y="17931"/>
                </a:lnTo>
                <a:lnTo>
                  <a:pt x="52733" y="17848"/>
                </a:lnTo>
                <a:lnTo>
                  <a:pt x="52638" y="17800"/>
                </a:lnTo>
                <a:lnTo>
                  <a:pt x="52781" y="17705"/>
                </a:lnTo>
                <a:lnTo>
                  <a:pt x="52686" y="17657"/>
                </a:lnTo>
                <a:lnTo>
                  <a:pt x="52829" y="17574"/>
                </a:lnTo>
                <a:lnTo>
                  <a:pt x="52733" y="17514"/>
                </a:lnTo>
                <a:lnTo>
                  <a:pt x="52888" y="17431"/>
                </a:lnTo>
                <a:lnTo>
                  <a:pt x="52793" y="17372"/>
                </a:lnTo>
                <a:lnTo>
                  <a:pt x="52936" y="17288"/>
                </a:lnTo>
                <a:lnTo>
                  <a:pt x="52841" y="17241"/>
                </a:lnTo>
                <a:lnTo>
                  <a:pt x="52983" y="17145"/>
                </a:lnTo>
                <a:lnTo>
                  <a:pt x="52888" y="17098"/>
                </a:lnTo>
                <a:lnTo>
                  <a:pt x="53043" y="17014"/>
                </a:lnTo>
                <a:lnTo>
                  <a:pt x="52948" y="16955"/>
                </a:lnTo>
                <a:lnTo>
                  <a:pt x="53091" y="16872"/>
                </a:lnTo>
                <a:lnTo>
                  <a:pt x="52995" y="16812"/>
                </a:lnTo>
                <a:lnTo>
                  <a:pt x="53138" y="16729"/>
                </a:lnTo>
                <a:lnTo>
                  <a:pt x="53043" y="16681"/>
                </a:lnTo>
                <a:lnTo>
                  <a:pt x="53198" y="16598"/>
                </a:lnTo>
                <a:lnTo>
                  <a:pt x="53102" y="16538"/>
                </a:lnTo>
                <a:lnTo>
                  <a:pt x="53245" y="16455"/>
                </a:lnTo>
                <a:lnTo>
                  <a:pt x="53150" y="16395"/>
                </a:lnTo>
                <a:lnTo>
                  <a:pt x="53293" y="16312"/>
                </a:lnTo>
                <a:lnTo>
                  <a:pt x="53198" y="16252"/>
                </a:lnTo>
                <a:lnTo>
                  <a:pt x="53352" y="16169"/>
                </a:lnTo>
                <a:lnTo>
                  <a:pt x="53245" y="16121"/>
                </a:lnTo>
                <a:lnTo>
                  <a:pt x="53400" y="16038"/>
                </a:lnTo>
                <a:lnTo>
                  <a:pt x="53305" y="15979"/>
                </a:lnTo>
                <a:lnTo>
                  <a:pt x="53448" y="15895"/>
                </a:lnTo>
                <a:lnTo>
                  <a:pt x="53352" y="15836"/>
                </a:lnTo>
                <a:lnTo>
                  <a:pt x="53495" y="15752"/>
                </a:lnTo>
                <a:lnTo>
                  <a:pt x="53400" y="15693"/>
                </a:lnTo>
                <a:lnTo>
                  <a:pt x="53555" y="15609"/>
                </a:lnTo>
                <a:lnTo>
                  <a:pt x="53460" y="15562"/>
                </a:lnTo>
                <a:lnTo>
                  <a:pt x="53603" y="15479"/>
                </a:lnTo>
                <a:lnTo>
                  <a:pt x="26897" y="60"/>
                </a:lnTo>
                <a:lnTo>
                  <a:pt x="26802" y="0"/>
                </a:lnTo>
                <a:close/>
              </a:path>
            </a:pathLst>
          </a:custGeom>
          <a:gradFill>
            <a:gsLst>
              <a:gs pos="0">
                <a:srgbClr val="9659F4">
                  <a:alpha val="2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5" name="Google Shape;1315;p23"/>
          <p:cNvCxnSpPr/>
          <p:nvPr/>
        </p:nvCxnSpPr>
        <p:spPr>
          <a:xfrm rot="10800000">
            <a:off x="7584625" y="3942673"/>
            <a:ext cx="0" cy="767100"/>
          </a:xfrm>
          <a:prstGeom prst="straightConnector1">
            <a:avLst/>
          </a:prstGeom>
          <a:noFill/>
          <a:ln w="76200" cap="flat" cmpd="sng">
            <a:solidFill>
              <a:schemeClr val="accent2"/>
            </a:solidFill>
            <a:prstDash val="solid"/>
            <a:round/>
            <a:headEnd type="none" w="med" len="med"/>
            <a:tailEnd type="none" w="med" len="med"/>
          </a:ln>
        </p:spPr>
      </p:cxnSp>
      <p:cxnSp>
        <p:nvCxnSpPr>
          <p:cNvPr id="1316" name="Google Shape;1316;p23"/>
          <p:cNvCxnSpPr/>
          <p:nvPr/>
        </p:nvCxnSpPr>
        <p:spPr>
          <a:xfrm rot="10800000">
            <a:off x="1568763" y="3942673"/>
            <a:ext cx="0" cy="767100"/>
          </a:xfrm>
          <a:prstGeom prst="straightConnector1">
            <a:avLst/>
          </a:prstGeom>
          <a:noFill/>
          <a:ln w="76200" cap="flat" cmpd="sng">
            <a:solidFill>
              <a:schemeClr val="accent2"/>
            </a:solidFill>
            <a:prstDash val="solid"/>
            <a:round/>
            <a:headEnd type="none" w="med" len="med"/>
            <a:tailEnd type="none" w="med" len="med"/>
          </a:ln>
        </p:spPr>
      </p:cxnSp>
      <p:cxnSp>
        <p:nvCxnSpPr>
          <p:cNvPr id="1317" name="Google Shape;1317;p23"/>
          <p:cNvCxnSpPr/>
          <p:nvPr/>
        </p:nvCxnSpPr>
        <p:spPr>
          <a:xfrm>
            <a:off x="4571950" y="3999108"/>
            <a:ext cx="0" cy="710700"/>
          </a:xfrm>
          <a:prstGeom prst="straightConnector1">
            <a:avLst/>
          </a:prstGeom>
          <a:noFill/>
          <a:ln w="76200" cap="flat" cmpd="sng">
            <a:solidFill>
              <a:schemeClr val="accent2"/>
            </a:solidFill>
            <a:prstDash val="solid"/>
            <a:round/>
            <a:headEnd type="none" w="med" len="med"/>
            <a:tailEnd type="none" w="med" len="med"/>
          </a:ln>
        </p:spPr>
      </p:cxnSp>
      <p:cxnSp>
        <p:nvCxnSpPr>
          <p:cNvPr id="1318" name="Google Shape;1318;p23"/>
          <p:cNvCxnSpPr/>
          <p:nvPr/>
        </p:nvCxnSpPr>
        <p:spPr>
          <a:xfrm rot="10800000">
            <a:off x="7584625" y="2321730"/>
            <a:ext cx="0" cy="482400"/>
          </a:xfrm>
          <a:prstGeom prst="straightConnector1">
            <a:avLst/>
          </a:prstGeom>
          <a:noFill/>
          <a:ln w="76200" cap="flat" cmpd="sng">
            <a:solidFill>
              <a:schemeClr val="accent2"/>
            </a:solidFill>
            <a:prstDash val="solid"/>
            <a:round/>
            <a:headEnd type="none" w="med" len="med"/>
            <a:tailEnd type="none" w="med" len="med"/>
          </a:ln>
        </p:spPr>
      </p:cxnSp>
      <p:sp>
        <p:nvSpPr>
          <p:cNvPr id="1319" name="Google Shape;1319;p23"/>
          <p:cNvSpPr/>
          <p:nvPr/>
        </p:nvSpPr>
        <p:spPr>
          <a:xfrm>
            <a:off x="6562675" y="2802633"/>
            <a:ext cx="2043900" cy="1140000"/>
          </a:xfrm>
          <a:prstGeom prst="roundRect">
            <a:avLst>
              <a:gd name="adj" fmla="val 16667"/>
            </a:avLst>
          </a:prstGeom>
          <a:solidFill>
            <a:schemeClr val="accent3">
              <a:lumMod val="20000"/>
              <a:lumOff val="80000"/>
            </a:schemeClr>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6562675" y="2802633"/>
            <a:ext cx="20439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6562675" y="1180233"/>
            <a:ext cx="20439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6562675" y="1180233"/>
            <a:ext cx="2043900" cy="1140000"/>
          </a:xfrm>
          <a:prstGeom prst="roundRect">
            <a:avLst>
              <a:gd name="adj" fmla="val 16667"/>
            </a:avLst>
          </a:prstGeom>
          <a:solidFill>
            <a:schemeClr val="accent3">
              <a:lumMod val="20000"/>
              <a:lumOff val="80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3" name="Google Shape;1323;p23"/>
          <p:cNvCxnSpPr/>
          <p:nvPr/>
        </p:nvCxnSpPr>
        <p:spPr>
          <a:xfrm rot="10800000">
            <a:off x="1563033" y="2320242"/>
            <a:ext cx="0" cy="482400"/>
          </a:xfrm>
          <a:prstGeom prst="straightConnector1">
            <a:avLst/>
          </a:prstGeom>
          <a:noFill/>
          <a:ln w="76200" cap="flat" cmpd="sng">
            <a:solidFill>
              <a:schemeClr val="accent2"/>
            </a:solidFill>
            <a:prstDash val="solid"/>
            <a:round/>
            <a:headEnd type="none" w="med" len="med"/>
            <a:tailEnd type="none" w="med" len="med"/>
          </a:ln>
        </p:spPr>
      </p:cxnSp>
      <p:sp>
        <p:nvSpPr>
          <p:cNvPr id="1324" name="Google Shape;1324;p23"/>
          <p:cNvSpPr/>
          <p:nvPr/>
        </p:nvSpPr>
        <p:spPr>
          <a:xfrm>
            <a:off x="540025" y="2802633"/>
            <a:ext cx="20439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540025" y="2802633"/>
            <a:ext cx="2043900" cy="1140000"/>
          </a:xfrm>
          <a:prstGeom prst="roundRect">
            <a:avLst>
              <a:gd name="adj" fmla="val 16667"/>
            </a:avLst>
          </a:prstGeom>
          <a:solidFill>
            <a:schemeClr val="accent3">
              <a:lumMod val="20000"/>
              <a:lumOff val="80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540025" y="1180233"/>
            <a:ext cx="20439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540025" y="1180233"/>
            <a:ext cx="2043900" cy="1140000"/>
          </a:xfrm>
          <a:prstGeom prst="roundRect">
            <a:avLst>
              <a:gd name="adj" fmla="val 16667"/>
            </a:avLst>
          </a:prstGeom>
          <a:solidFill>
            <a:schemeClr val="accent3">
              <a:lumMod val="20000"/>
              <a:lumOff val="80000"/>
            </a:schemeClr>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txBox="1">
            <a:spLocks noGrp="1"/>
          </p:cNvSpPr>
          <p:nvPr>
            <p:ph type="title"/>
          </p:nvPr>
        </p:nvSpPr>
        <p:spPr>
          <a:xfrm>
            <a:off x="1952614" y="344595"/>
            <a:ext cx="5238672" cy="5169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3600"/>
              <a:t>ROUTER-ON-A-STICK</a:t>
            </a:r>
          </a:p>
        </p:txBody>
      </p:sp>
      <p:grpSp>
        <p:nvGrpSpPr>
          <p:cNvPr id="1345" name="Google Shape;1345;p23"/>
          <p:cNvGrpSpPr/>
          <p:nvPr/>
        </p:nvGrpSpPr>
        <p:grpSpPr>
          <a:xfrm>
            <a:off x="632588" y="2905741"/>
            <a:ext cx="1872600" cy="941000"/>
            <a:chOff x="632588" y="2905741"/>
            <a:chExt cx="1872600" cy="941000"/>
          </a:xfrm>
        </p:grpSpPr>
        <p:sp>
          <p:nvSpPr>
            <p:cNvPr id="1346" name="Google Shape;1346;p23"/>
            <p:cNvSpPr txBox="1"/>
            <p:nvPr/>
          </p:nvSpPr>
          <p:spPr>
            <a:xfrm>
              <a:off x="632588" y="2905741"/>
              <a:ext cx="18726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WHY?</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347" name="Google Shape;1347;p23"/>
            <p:cNvSpPr txBox="1"/>
            <p:nvPr/>
          </p:nvSpPr>
          <p:spPr>
            <a:xfrm>
              <a:off x="632600" y="3237141"/>
              <a:ext cx="1872300" cy="6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Roboto"/>
                  <a:ea typeface="Roboto"/>
                  <a:cs typeface="Roboto"/>
                  <a:sym typeface="Roboto"/>
                </a:rPr>
                <a:t>Single Interface to Route Between Subnets</a:t>
              </a:r>
              <a:endParaRPr b="1">
                <a:solidFill>
                  <a:schemeClr val="dk1"/>
                </a:solidFill>
                <a:latin typeface="Roboto"/>
                <a:ea typeface="Roboto"/>
                <a:cs typeface="Roboto"/>
                <a:sym typeface="Roboto"/>
              </a:endParaRPr>
            </a:p>
          </p:txBody>
        </p:sp>
      </p:grpSp>
      <p:grpSp>
        <p:nvGrpSpPr>
          <p:cNvPr id="1348" name="Google Shape;1348;p23"/>
          <p:cNvGrpSpPr/>
          <p:nvPr/>
        </p:nvGrpSpPr>
        <p:grpSpPr>
          <a:xfrm>
            <a:off x="6644750" y="2905741"/>
            <a:ext cx="1872411" cy="941008"/>
            <a:chOff x="6644750" y="2905741"/>
            <a:chExt cx="1872411" cy="941008"/>
          </a:xfrm>
        </p:grpSpPr>
        <p:sp>
          <p:nvSpPr>
            <p:cNvPr id="1349" name="Google Shape;1349;p23"/>
            <p:cNvSpPr txBox="1"/>
            <p:nvPr/>
          </p:nvSpPr>
          <p:spPr>
            <a:xfrm flipH="1">
              <a:off x="6644750" y="3237149"/>
              <a:ext cx="1872300" cy="6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Roboto"/>
                  <a:ea typeface="Roboto"/>
                  <a:cs typeface="Roboto"/>
                  <a:sym typeface="Roboto"/>
                </a:rPr>
                <a:t>Scalability &amp; Versatility </a:t>
              </a:r>
              <a:endParaRPr b="1">
                <a:solidFill>
                  <a:schemeClr val="dk1"/>
                </a:solidFill>
                <a:latin typeface="Roboto"/>
                <a:ea typeface="Roboto"/>
                <a:cs typeface="Roboto"/>
                <a:sym typeface="Roboto"/>
              </a:endParaRPr>
            </a:p>
          </p:txBody>
        </p:sp>
        <p:sp>
          <p:nvSpPr>
            <p:cNvPr id="1350" name="Google Shape;1350;p23"/>
            <p:cNvSpPr txBox="1"/>
            <p:nvPr/>
          </p:nvSpPr>
          <p:spPr>
            <a:xfrm flipH="1">
              <a:off x="6644861" y="2905741"/>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PROS</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351" name="Google Shape;1351;p23"/>
          <p:cNvGrpSpPr/>
          <p:nvPr/>
        </p:nvGrpSpPr>
        <p:grpSpPr>
          <a:xfrm>
            <a:off x="632588" y="1279670"/>
            <a:ext cx="1872412" cy="941187"/>
            <a:chOff x="632588" y="1279670"/>
            <a:chExt cx="1872412" cy="941187"/>
          </a:xfrm>
        </p:grpSpPr>
        <p:sp>
          <p:nvSpPr>
            <p:cNvPr id="1352" name="Google Shape;1352;p23"/>
            <p:cNvSpPr txBox="1"/>
            <p:nvPr/>
          </p:nvSpPr>
          <p:spPr>
            <a:xfrm>
              <a:off x="632700" y="1611258"/>
              <a:ext cx="1872300" cy="6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Roboto"/>
                  <a:ea typeface="Roboto"/>
                  <a:cs typeface="Roboto"/>
                  <a:sym typeface="Roboto"/>
                </a:rPr>
                <a:t>Inter VLAN Routing</a:t>
              </a:r>
              <a:endParaRPr b="1">
                <a:solidFill>
                  <a:schemeClr val="dk1"/>
                </a:solidFill>
                <a:latin typeface="Roboto"/>
                <a:ea typeface="Roboto"/>
                <a:cs typeface="Roboto"/>
                <a:sym typeface="Roboto"/>
              </a:endParaRPr>
            </a:p>
          </p:txBody>
        </p:sp>
        <p:sp>
          <p:nvSpPr>
            <p:cNvPr id="1353" name="Google Shape;1353;p23"/>
            <p:cNvSpPr txBox="1"/>
            <p:nvPr/>
          </p:nvSpPr>
          <p:spPr>
            <a:xfrm>
              <a:off x="632588" y="1279670"/>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WHAT?</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354" name="Google Shape;1354;p23"/>
          <p:cNvGrpSpPr/>
          <p:nvPr/>
        </p:nvGrpSpPr>
        <p:grpSpPr>
          <a:xfrm>
            <a:off x="6644650" y="1279733"/>
            <a:ext cx="1872411" cy="941000"/>
            <a:chOff x="6644650" y="1279733"/>
            <a:chExt cx="1872411" cy="941000"/>
          </a:xfrm>
        </p:grpSpPr>
        <p:sp>
          <p:nvSpPr>
            <p:cNvPr id="1355" name="Google Shape;1355;p23"/>
            <p:cNvSpPr txBox="1"/>
            <p:nvPr/>
          </p:nvSpPr>
          <p:spPr>
            <a:xfrm flipH="1">
              <a:off x="6644650" y="1611132"/>
              <a:ext cx="1872300" cy="6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Roboto"/>
                  <a:ea typeface="Roboto"/>
                  <a:cs typeface="Roboto"/>
                  <a:sym typeface="Roboto"/>
                </a:rPr>
                <a:t>Cost Efficiency </a:t>
              </a:r>
              <a:endParaRPr b="1">
                <a:solidFill>
                  <a:schemeClr val="dk1"/>
                </a:solidFill>
                <a:latin typeface="Roboto"/>
                <a:ea typeface="Roboto"/>
                <a:cs typeface="Roboto"/>
                <a:sym typeface="Roboto"/>
              </a:endParaRPr>
            </a:p>
          </p:txBody>
        </p:sp>
        <p:sp>
          <p:nvSpPr>
            <p:cNvPr id="1356" name="Google Shape;1356;p23"/>
            <p:cNvSpPr txBox="1"/>
            <p:nvPr/>
          </p:nvSpPr>
          <p:spPr>
            <a:xfrm flipH="1">
              <a:off x="6644761" y="1279733"/>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PROS</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cxnSp>
        <p:nvCxnSpPr>
          <p:cNvPr id="1357" name="Google Shape;1357;p23"/>
          <p:cNvCxnSpPr/>
          <p:nvPr/>
        </p:nvCxnSpPr>
        <p:spPr>
          <a:xfrm rot="10800000">
            <a:off x="1563021" y="2320261"/>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358" name="Google Shape;1358;p23"/>
          <p:cNvCxnSpPr/>
          <p:nvPr/>
        </p:nvCxnSpPr>
        <p:spPr>
          <a:xfrm rot="10800000">
            <a:off x="7584613" y="2321749"/>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359" name="Google Shape;1359;p23"/>
          <p:cNvCxnSpPr/>
          <p:nvPr/>
        </p:nvCxnSpPr>
        <p:spPr>
          <a:xfrm rot="10800000">
            <a:off x="1530875" y="4696683"/>
            <a:ext cx="6092700" cy="0"/>
          </a:xfrm>
          <a:prstGeom prst="straightConnector1">
            <a:avLst/>
          </a:prstGeom>
          <a:noFill/>
          <a:ln w="76200" cap="flat" cmpd="sng">
            <a:solidFill>
              <a:schemeClr val="accent2"/>
            </a:solidFill>
            <a:prstDash val="solid"/>
            <a:round/>
            <a:headEnd type="none" w="med" len="med"/>
            <a:tailEnd type="none" w="med" len="med"/>
          </a:ln>
        </p:spPr>
      </p:cxnSp>
      <p:cxnSp>
        <p:nvCxnSpPr>
          <p:cNvPr id="1360" name="Google Shape;1360;p23"/>
          <p:cNvCxnSpPr/>
          <p:nvPr/>
        </p:nvCxnSpPr>
        <p:spPr>
          <a:xfrm rot="10800000">
            <a:off x="1568750" y="3942758"/>
            <a:ext cx="0" cy="768000"/>
          </a:xfrm>
          <a:prstGeom prst="straightConnector1">
            <a:avLst/>
          </a:prstGeom>
          <a:noFill/>
          <a:ln w="28575" cap="flat" cmpd="sng">
            <a:solidFill>
              <a:schemeClr val="accent4"/>
            </a:solidFill>
            <a:prstDash val="solid"/>
            <a:round/>
            <a:headEnd type="none" w="med" len="med"/>
            <a:tailEnd type="none" w="med" len="med"/>
          </a:ln>
        </p:spPr>
      </p:cxnSp>
      <p:cxnSp>
        <p:nvCxnSpPr>
          <p:cNvPr id="1361" name="Google Shape;1361;p23"/>
          <p:cNvCxnSpPr/>
          <p:nvPr/>
        </p:nvCxnSpPr>
        <p:spPr>
          <a:xfrm rot="10800000">
            <a:off x="7584613" y="3942758"/>
            <a:ext cx="0" cy="768000"/>
          </a:xfrm>
          <a:prstGeom prst="straightConnector1">
            <a:avLst/>
          </a:prstGeom>
          <a:noFill/>
          <a:ln w="28575" cap="flat" cmpd="sng">
            <a:solidFill>
              <a:schemeClr val="accent4"/>
            </a:solidFill>
            <a:prstDash val="solid"/>
            <a:round/>
            <a:headEnd type="none" w="med" len="med"/>
            <a:tailEnd type="none" w="med" len="med"/>
          </a:ln>
        </p:spPr>
      </p:cxnSp>
      <p:cxnSp>
        <p:nvCxnSpPr>
          <p:cNvPr id="1363" name="Google Shape;1363;p23"/>
          <p:cNvCxnSpPr/>
          <p:nvPr/>
        </p:nvCxnSpPr>
        <p:spPr>
          <a:xfrm>
            <a:off x="4571975" y="4010583"/>
            <a:ext cx="0" cy="699300"/>
          </a:xfrm>
          <a:prstGeom prst="straightConnector1">
            <a:avLst/>
          </a:prstGeom>
          <a:noFill/>
          <a:ln w="28575" cap="flat" cmpd="sng">
            <a:solidFill>
              <a:schemeClr val="accent4"/>
            </a:solidFill>
            <a:prstDash val="solid"/>
            <a:round/>
            <a:headEnd type="none" w="med" len="med"/>
            <a:tailEnd type="none" w="med" len="med"/>
          </a:ln>
        </p:spPr>
      </p:cxnSp>
      <p:sp>
        <p:nvSpPr>
          <p:cNvPr id="2" name="Google Shape;1326;p23">
            <a:extLst>
              <a:ext uri="{FF2B5EF4-FFF2-40B4-BE49-F238E27FC236}">
                <a16:creationId xmlns:a16="http://schemas.microsoft.com/office/drawing/2014/main" id="{8A3010D0-8C8B-7E9C-1701-4F2BD85F5D12}"/>
              </a:ext>
            </a:extLst>
          </p:cNvPr>
          <p:cNvSpPr/>
          <p:nvPr/>
        </p:nvSpPr>
        <p:spPr>
          <a:xfrm>
            <a:off x="3407179" y="2551090"/>
            <a:ext cx="2449130" cy="136602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27;p23">
            <a:extLst>
              <a:ext uri="{FF2B5EF4-FFF2-40B4-BE49-F238E27FC236}">
                <a16:creationId xmlns:a16="http://schemas.microsoft.com/office/drawing/2014/main" id="{5FB7674E-ED60-CDB6-0F56-3282EF8BCD59}"/>
              </a:ext>
            </a:extLst>
          </p:cNvPr>
          <p:cNvSpPr/>
          <p:nvPr/>
        </p:nvSpPr>
        <p:spPr>
          <a:xfrm>
            <a:off x="3407179" y="2551090"/>
            <a:ext cx="2449130" cy="136602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351;p23">
            <a:extLst>
              <a:ext uri="{FF2B5EF4-FFF2-40B4-BE49-F238E27FC236}">
                <a16:creationId xmlns:a16="http://schemas.microsoft.com/office/drawing/2014/main" id="{2BEF9DBC-601F-7E8C-BD13-A7AE371F968A}"/>
              </a:ext>
            </a:extLst>
          </p:cNvPr>
          <p:cNvGrpSpPr/>
          <p:nvPr/>
        </p:nvGrpSpPr>
        <p:grpSpPr>
          <a:xfrm>
            <a:off x="3499741" y="2689945"/>
            <a:ext cx="2243643" cy="1127790"/>
            <a:chOff x="632588" y="1279670"/>
            <a:chExt cx="1872412" cy="941187"/>
          </a:xfrm>
        </p:grpSpPr>
        <p:sp>
          <p:nvSpPr>
            <p:cNvPr id="5" name="Google Shape;1352;p23">
              <a:extLst>
                <a:ext uri="{FF2B5EF4-FFF2-40B4-BE49-F238E27FC236}">
                  <a16:creationId xmlns:a16="http://schemas.microsoft.com/office/drawing/2014/main" id="{8456C4D3-AD00-A39C-454F-1E2818959AFB}"/>
                </a:ext>
              </a:extLst>
            </p:cNvPr>
            <p:cNvSpPr txBox="1"/>
            <p:nvPr/>
          </p:nvSpPr>
          <p:spPr>
            <a:xfrm>
              <a:off x="632700" y="1611258"/>
              <a:ext cx="1872300" cy="6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Roboto"/>
                  <a:ea typeface="Roboto"/>
                  <a:cs typeface="Roboto"/>
                  <a:sym typeface="Roboto"/>
                </a:rPr>
                <a:t>Heavy Reliance on Main Router</a:t>
              </a:r>
              <a:endParaRPr b="1">
                <a:solidFill>
                  <a:schemeClr val="dk1"/>
                </a:solidFill>
                <a:latin typeface="Roboto"/>
                <a:ea typeface="Roboto"/>
                <a:cs typeface="Roboto"/>
                <a:sym typeface="Roboto"/>
              </a:endParaRPr>
            </a:p>
          </p:txBody>
        </p:sp>
        <p:sp>
          <p:nvSpPr>
            <p:cNvPr id="6" name="Google Shape;1353;p23">
              <a:extLst>
                <a:ext uri="{FF2B5EF4-FFF2-40B4-BE49-F238E27FC236}">
                  <a16:creationId xmlns:a16="http://schemas.microsoft.com/office/drawing/2014/main" id="{D398B445-6B8F-4357-9AD0-7D9B111C1F08}"/>
                </a:ext>
              </a:extLst>
            </p:cNvPr>
            <p:cNvSpPr txBox="1"/>
            <p:nvPr/>
          </p:nvSpPr>
          <p:spPr>
            <a:xfrm>
              <a:off x="632588" y="1279670"/>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C00000"/>
                  </a:solidFill>
                  <a:latin typeface="Fira Sans Extra Condensed SemiBold"/>
                  <a:ea typeface="Fira Sans Extra Condensed SemiBold"/>
                  <a:cs typeface="Fira Sans Extra Condensed SemiBold"/>
                  <a:sym typeface="Fira Sans Extra Condensed SemiBold"/>
                </a:rPr>
                <a:t>WARNING!</a:t>
              </a:r>
              <a:endParaRPr sz="1800">
                <a:solidFill>
                  <a:srgbClr val="C00000"/>
                </a:solidFill>
                <a:latin typeface="Fira Sans Extra Condensed SemiBold"/>
                <a:ea typeface="Fira Sans Extra Condensed SemiBold"/>
                <a:cs typeface="Fira Sans Extra Condensed SemiBold"/>
                <a:sym typeface="Fira Sans Extra Condensed SemiBold"/>
              </a:endParaRPr>
            </a:p>
          </p:txBody>
        </p:sp>
      </p:grpSp>
      <p:pic>
        <p:nvPicPr>
          <p:cNvPr id="7" name="Picture 6" descr="A screen shot of a black and red screen&#10;&#10;Description automatically generated">
            <a:extLst>
              <a:ext uri="{FF2B5EF4-FFF2-40B4-BE49-F238E27FC236}">
                <a16:creationId xmlns:a16="http://schemas.microsoft.com/office/drawing/2014/main" id="{3D385598-9A6C-6A1E-0D22-28322CC5A772}"/>
              </a:ext>
            </a:extLst>
          </p:cNvPr>
          <p:cNvPicPr>
            <a:picLocks noChangeAspect="1"/>
          </p:cNvPicPr>
          <p:nvPr/>
        </p:nvPicPr>
        <p:blipFill rotWithShape="1">
          <a:blip r:embed="rId3">
            <a:extLst>
              <a:ext uri="{28A0092B-C50C-407E-A947-70E740481C1C}">
                <a14:useLocalDpi xmlns:a14="http://schemas.microsoft.com/office/drawing/2010/main" val="0"/>
              </a:ext>
            </a:extLst>
          </a:blip>
          <a:srcRect l="5619" t="74042" r="70089" b="10078"/>
          <a:stretch/>
        </p:blipFill>
        <p:spPr>
          <a:xfrm>
            <a:off x="4343304" y="1906964"/>
            <a:ext cx="576879" cy="4575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2900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t>EXTENDED STAR TOPOLOGY</a:t>
            </a:r>
            <a:endParaRPr sz="2800"/>
          </a:p>
        </p:txBody>
      </p:sp>
      <p:grpSp>
        <p:nvGrpSpPr>
          <p:cNvPr id="191" name="Google Shape;191;p16"/>
          <p:cNvGrpSpPr/>
          <p:nvPr/>
        </p:nvGrpSpPr>
        <p:grpSpPr>
          <a:xfrm>
            <a:off x="234849" y="1970950"/>
            <a:ext cx="4261678" cy="2505950"/>
            <a:chOff x="634897" y="1970950"/>
            <a:chExt cx="4261678" cy="2505950"/>
          </a:xfrm>
        </p:grpSpPr>
        <p:grpSp>
          <p:nvGrpSpPr>
            <p:cNvPr id="192" name="Google Shape;192;p16"/>
            <p:cNvGrpSpPr/>
            <p:nvPr/>
          </p:nvGrpSpPr>
          <p:grpSpPr>
            <a:xfrm>
              <a:off x="1919100" y="3439750"/>
              <a:ext cx="2977475" cy="1037150"/>
              <a:chOff x="1919100" y="3439750"/>
              <a:chExt cx="2977475" cy="1037150"/>
            </a:xfrm>
          </p:grpSpPr>
          <p:sp>
            <p:nvSpPr>
              <p:cNvPr id="193" name="Google Shape;193;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94" name="Google Shape;194;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sp>
          <p:nvSpPr>
            <p:cNvPr id="196" name="Google Shape;196;p16"/>
            <p:cNvSpPr txBox="1"/>
            <p:nvPr/>
          </p:nvSpPr>
          <p:spPr>
            <a:xfrm>
              <a:off x="634897" y="1970950"/>
              <a:ext cx="2421480" cy="144652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2000">
                  <a:solidFill>
                    <a:schemeClr val="accent1"/>
                  </a:solidFill>
                  <a:latin typeface="Fira Sans Extra Condensed SemiBold"/>
                  <a:ea typeface="Fira Sans Extra Condensed SemiBold"/>
                  <a:cs typeface="Fira Sans Extra Condensed SemiBold"/>
                  <a:sym typeface="Fira Sans Extra Condensed SemiBold"/>
                </a:rPr>
                <a:t>Star topology with additional networking devices connected to the central device</a:t>
              </a:r>
              <a:endParaRPr sz="20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98" name="Google Shape;198;p16"/>
          <p:cNvGrpSpPr/>
          <p:nvPr/>
        </p:nvGrpSpPr>
        <p:grpSpPr>
          <a:xfrm>
            <a:off x="4707126" y="2164674"/>
            <a:ext cx="4084488" cy="2312226"/>
            <a:chOff x="4241764" y="2164674"/>
            <a:chExt cx="4084488" cy="2312226"/>
          </a:xfrm>
        </p:grpSpPr>
        <p:grpSp>
          <p:nvGrpSpPr>
            <p:cNvPr id="199" name="Google Shape;199;p16"/>
            <p:cNvGrpSpPr/>
            <p:nvPr/>
          </p:nvGrpSpPr>
          <p:grpSpPr>
            <a:xfrm>
              <a:off x="4241764" y="3439750"/>
              <a:ext cx="2977475" cy="1037150"/>
              <a:chOff x="4241764" y="3439750"/>
              <a:chExt cx="2977475" cy="1037150"/>
            </a:xfrm>
          </p:grpSpPr>
          <p:sp>
            <p:nvSpPr>
              <p:cNvPr id="200" name="Google Shape;200;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201" name="Google Shape;201;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sp>
          <p:nvSpPr>
            <p:cNvPr id="203" name="Google Shape;203;p16"/>
            <p:cNvSpPr txBox="1"/>
            <p:nvPr/>
          </p:nvSpPr>
          <p:spPr>
            <a:xfrm>
              <a:off x="6112225" y="2164674"/>
              <a:ext cx="2214027" cy="12750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accent1"/>
                  </a:solidFill>
                  <a:latin typeface="Fira Sans Extra Condensed SemiBold"/>
                  <a:ea typeface="Fira Sans Extra Condensed SemiBold"/>
                  <a:cs typeface="Fira Sans Extra Condensed SemiBold"/>
                  <a:sym typeface="Fira Sans Extra Condensed SemiBold"/>
                </a:rPr>
                <a:t>Better Performance </a:t>
              </a:r>
            </a:p>
            <a:p>
              <a:pPr marL="0" lvl="0" indent="0" algn="ctr" rtl="0">
                <a:spcBef>
                  <a:spcPts val="0"/>
                </a:spcBef>
                <a:spcAft>
                  <a:spcPts val="0"/>
                </a:spcAft>
                <a:buNone/>
              </a:pPr>
              <a:r>
                <a:rPr lang="en-GB" sz="2000">
                  <a:solidFill>
                    <a:schemeClr val="accent1"/>
                  </a:solidFill>
                  <a:latin typeface="Fira Sans Extra Condensed SemiBold"/>
                  <a:ea typeface="Fira Sans Extra Condensed SemiBold"/>
                  <a:cs typeface="Fira Sans Extra Condensed SemiBold"/>
                  <a:sym typeface="Fira Sans Extra Condensed SemiBold"/>
                </a:rPr>
                <a:t>&amp; </a:t>
              </a:r>
            </a:p>
            <a:p>
              <a:pPr marL="0" lvl="0" indent="0" algn="ctr" rtl="0">
                <a:spcBef>
                  <a:spcPts val="0"/>
                </a:spcBef>
                <a:spcAft>
                  <a:spcPts val="0"/>
                </a:spcAft>
                <a:buNone/>
              </a:pPr>
              <a:r>
                <a:rPr lang="en-GB" sz="2000">
                  <a:solidFill>
                    <a:schemeClr val="accent1"/>
                  </a:solidFill>
                  <a:latin typeface="Fira Sans Extra Condensed SemiBold"/>
                  <a:ea typeface="Fira Sans Extra Condensed SemiBold"/>
                  <a:cs typeface="Fira Sans Extra Condensed SemiBold"/>
                  <a:sym typeface="Fira Sans Extra Condensed SemiBold"/>
                </a:rPr>
                <a:t>Easier Maintenance</a:t>
              </a:r>
              <a:endParaRPr sz="20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261" name="Google Shape;261;p16"/>
          <p:cNvGrpSpPr/>
          <p:nvPr/>
        </p:nvGrpSpPr>
        <p:grpSpPr>
          <a:xfrm>
            <a:off x="7035206" y="1632349"/>
            <a:ext cx="368186" cy="366364"/>
            <a:chOff x="-62151950" y="4111775"/>
            <a:chExt cx="318225" cy="316650"/>
          </a:xfrm>
        </p:grpSpPr>
        <p:sp>
          <p:nvSpPr>
            <p:cNvPr id="262" name="Google Shape;262;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023840E-68E0-F262-B047-CE6507B5A044}"/>
              </a:ext>
            </a:extLst>
          </p:cNvPr>
          <p:cNvPicPr>
            <a:picLocks noChangeAspect="1"/>
          </p:cNvPicPr>
          <p:nvPr/>
        </p:nvPicPr>
        <p:blipFill>
          <a:blip r:embed="rId3"/>
          <a:stretch>
            <a:fillRect/>
          </a:stretch>
        </p:blipFill>
        <p:spPr>
          <a:xfrm>
            <a:off x="2835185" y="1160610"/>
            <a:ext cx="3473629" cy="3067208"/>
          </a:xfrm>
          <a:prstGeom prst="rect">
            <a:avLst/>
          </a:prstGeom>
        </p:spPr>
      </p:pic>
    </p:spTree>
    <p:extLst>
      <p:ext uri="{BB962C8B-B14F-4D97-AF65-F5344CB8AC3E}">
        <p14:creationId xmlns:p14="http://schemas.microsoft.com/office/powerpoint/2010/main" val="1221598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47"/>
        <p:cNvGrpSpPr/>
        <p:nvPr/>
      </p:nvGrpSpPr>
      <p:grpSpPr>
        <a:xfrm>
          <a:off x="0" y="0"/>
          <a:ext cx="0" cy="0"/>
          <a:chOff x="0" y="0"/>
          <a:chExt cx="0" cy="0"/>
        </a:xfrm>
      </p:grpSpPr>
      <p:grpSp>
        <p:nvGrpSpPr>
          <p:cNvPr id="1649" name="Google Shape;1649;p27"/>
          <p:cNvGrpSpPr/>
          <p:nvPr/>
        </p:nvGrpSpPr>
        <p:grpSpPr>
          <a:xfrm>
            <a:off x="3601759" y="633190"/>
            <a:ext cx="1884011" cy="1835522"/>
            <a:chOff x="3308863" y="1644937"/>
            <a:chExt cx="2526225" cy="2461013"/>
          </a:xfrm>
        </p:grpSpPr>
        <p:grpSp>
          <p:nvGrpSpPr>
            <p:cNvPr id="1650" name="Google Shape;1650;p27"/>
            <p:cNvGrpSpPr/>
            <p:nvPr/>
          </p:nvGrpSpPr>
          <p:grpSpPr>
            <a:xfrm>
              <a:off x="4447388" y="2652255"/>
              <a:ext cx="1387700" cy="1453695"/>
              <a:chOff x="4447388" y="2652255"/>
              <a:chExt cx="1387700" cy="1453695"/>
            </a:xfrm>
          </p:grpSpPr>
          <p:sp>
            <p:nvSpPr>
              <p:cNvPr id="1651" name="Google Shape;1651;p27"/>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27"/>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7"/>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7"/>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7"/>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7"/>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7"/>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7"/>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7"/>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27"/>
          <p:cNvSpPr txBox="1"/>
          <p:nvPr/>
        </p:nvSpPr>
        <p:spPr>
          <a:xfrm>
            <a:off x="413797" y="3009489"/>
            <a:ext cx="1726008" cy="71205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200">
                <a:latin typeface="Roboto"/>
                <a:ea typeface="Roboto"/>
                <a:cs typeface="Roboto"/>
                <a:sym typeface="Roboto"/>
              </a:rPr>
              <a:t>Browse Website Hosted on Web Server</a:t>
            </a:r>
            <a:endParaRPr sz="1200">
              <a:latin typeface="Roboto"/>
              <a:ea typeface="Roboto"/>
              <a:cs typeface="Roboto"/>
              <a:sym typeface="Roboto"/>
            </a:endParaRPr>
          </a:p>
        </p:txBody>
      </p:sp>
      <p:sp>
        <p:nvSpPr>
          <p:cNvPr id="1693" name="Google Shape;1693;p27"/>
          <p:cNvSpPr txBox="1"/>
          <p:nvPr/>
        </p:nvSpPr>
        <p:spPr>
          <a:xfrm>
            <a:off x="5418093" y="3835271"/>
            <a:ext cx="3310952" cy="97716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200">
                <a:latin typeface="Roboto"/>
                <a:ea typeface="Roboto"/>
                <a:cs typeface="Roboto"/>
                <a:sym typeface="Roboto"/>
              </a:rPr>
              <a:t>Border Router routing to external network</a:t>
            </a:r>
          </a:p>
          <a:p>
            <a:pPr marL="0" lvl="0" indent="0" rtl="0">
              <a:spcBef>
                <a:spcPts val="0"/>
              </a:spcBef>
              <a:spcAft>
                <a:spcPts val="0"/>
              </a:spcAft>
              <a:buNone/>
            </a:pPr>
            <a:endParaRPr lang="en-GB" sz="1200">
              <a:latin typeface="Roboto"/>
              <a:ea typeface="Roboto"/>
              <a:cs typeface="Roboto"/>
              <a:sym typeface="Roboto"/>
            </a:endParaRPr>
          </a:p>
          <a:p>
            <a:pPr marL="171450" lvl="0" indent="-171450" rtl="0">
              <a:spcBef>
                <a:spcPts val="0"/>
              </a:spcBef>
              <a:spcAft>
                <a:spcPts val="0"/>
              </a:spcAft>
              <a:buFontTx/>
              <a:buChar char="-"/>
            </a:pPr>
            <a:r>
              <a:rPr lang="en-GB" sz="1200">
                <a:latin typeface="Roboto"/>
                <a:ea typeface="Roboto"/>
                <a:cs typeface="Roboto"/>
                <a:sym typeface="Roboto"/>
              </a:rPr>
              <a:t>Web Server</a:t>
            </a:r>
          </a:p>
          <a:p>
            <a:pPr marL="171450" lvl="0" indent="-171450" rtl="0">
              <a:spcBef>
                <a:spcPts val="0"/>
              </a:spcBef>
              <a:spcAft>
                <a:spcPts val="0"/>
              </a:spcAft>
              <a:buFontTx/>
              <a:buChar char="-"/>
            </a:pPr>
            <a:r>
              <a:rPr lang="en-GB" sz="1200">
                <a:latin typeface="Roboto"/>
                <a:ea typeface="Roboto"/>
                <a:cs typeface="Roboto"/>
                <a:sym typeface="Roboto"/>
              </a:rPr>
              <a:t>DNS Server</a:t>
            </a:r>
          </a:p>
        </p:txBody>
      </p:sp>
      <p:grpSp>
        <p:nvGrpSpPr>
          <p:cNvPr id="1694" name="Google Shape;1694;p27"/>
          <p:cNvGrpSpPr/>
          <p:nvPr/>
        </p:nvGrpSpPr>
        <p:grpSpPr>
          <a:xfrm rot="20480995">
            <a:off x="2363220" y="3041212"/>
            <a:ext cx="1147483" cy="434289"/>
            <a:chOff x="1828850" y="2765150"/>
            <a:chExt cx="1070200" cy="1008825"/>
          </a:xfrm>
        </p:grpSpPr>
        <p:sp>
          <p:nvSpPr>
            <p:cNvPr id="1695" name="Google Shape;1695;p27"/>
            <p:cNvSpPr/>
            <p:nvPr/>
          </p:nvSpPr>
          <p:spPr>
            <a:xfrm>
              <a:off x="1828850" y="2766100"/>
              <a:ext cx="1070200" cy="1007875"/>
            </a:xfrm>
            <a:custGeom>
              <a:avLst/>
              <a:gdLst/>
              <a:ahLst/>
              <a:cxnLst/>
              <a:rect l="l" t="t" r="r" b="b"/>
              <a:pathLst>
                <a:path w="42808" h="40315" extrusionOk="0">
                  <a:moveTo>
                    <a:pt x="42808" y="14416"/>
                  </a:moveTo>
                  <a:lnTo>
                    <a:pt x="0" y="40315"/>
                  </a:lnTo>
                  <a:lnTo>
                    <a:pt x="108" y="0"/>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696" name="Google Shape;1696;p27"/>
            <p:cNvSpPr/>
            <p:nvPr/>
          </p:nvSpPr>
          <p:spPr>
            <a:xfrm>
              <a:off x="1828850" y="2765150"/>
              <a:ext cx="1070200" cy="1004800"/>
            </a:xfrm>
            <a:custGeom>
              <a:avLst/>
              <a:gdLst/>
              <a:ahLst/>
              <a:cxnLst/>
              <a:rect l="l" t="t" r="r" b="b"/>
              <a:pathLst>
                <a:path w="42808" h="40192" extrusionOk="0">
                  <a:moveTo>
                    <a:pt x="42808" y="14293"/>
                  </a:moveTo>
                  <a:lnTo>
                    <a:pt x="0" y="40192"/>
                  </a:lnTo>
                  <a:lnTo>
                    <a:pt x="108" y="0"/>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grpSp>
        <p:nvGrpSpPr>
          <p:cNvPr id="1697" name="Google Shape;1697;p27"/>
          <p:cNvGrpSpPr/>
          <p:nvPr/>
        </p:nvGrpSpPr>
        <p:grpSpPr>
          <a:xfrm rot="20965976">
            <a:off x="5357976" y="757163"/>
            <a:ext cx="1898920" cy="722435"/>
            <a:chOff x="5659725" y="1742100"/>
            <a:chExt cx="1895800" cy="1151888"/>
          </a:xfrm>
        </p:grpSpPr>
        <p:sp>
          <p:nvSpPr>
            <p:cNvPr id="1698" name="Google Shape;1698;p27"/>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med" len="med"/>
              <a:tailEnd type="none" w="med" len="med"/>
            </a:ln>
          </p:spPr>
          <p:txBody>
            <a:bodyPr/>
            <a:lstStyle/>
            <a:p>
              <a:endParaRPr lang="en-MY"/>
            </a:p>
          </p:txBody>
        </p:sp>
        <p:sp>
          <p:nvSpPr>
            <p:cNvPr id="1699" name="Google Shape;1699;p27"/>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med" len="med"/>
              <a:tailEnd type="none" w="med" len="med"/>
            </a:ln>
          </p:spPr>
          <p:txBody>
            <a:bodyPr/>
            <a:lstStyle/>
            <a:p>
              <a:endParaRPr lang="en-MY"/>
            </a:p>
          </p:txBody>
        </p:sp>
      </p:grpSp>
      <p:sp>
        <p:nvSpPr>
          <p:cNvPr id="1648" name="Google Shape;1648;p27"/>
          <p:cNvSpPr txBox="1">
            <a:spLocks noGrp="1"/>
          </p:cNvSpPr>
          <p:nvPr>
            <p:ph type="title"/>
          </p:nvPr>
        </p:nvSpPr>
        <p:spPr>
          <a:xfrm>
            <a:off x="3272462" y="2205868"/>
            <a:ext cx="1448023" cy="7767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2"/>
                </a:solidFill>
              </a:rPr>
              <a:t>NETWORK </a:t>
            </a:r>
            <a:br>
              <a:rPr lang="en-GB">
                <a:solidFill>
                  <a:schemeClr val="tx2"/>
                </a:solidFill>
              </a:rPr>
            </a:br>
            <a:r>
              <a:rPr lang="en-GB">
                <a:solidFill>
                  <a:schemeClr val="tx2"/>
                </a:solidFill>
              </a:rPr>
              <a:t>ACCESS</a:t>
            </a:r>
          </a:p>
        </p:txBody>
      </p:sp>
      <p:sp>
        <p:nvSpPr>
          <p:cNvPr id="1700" name="Google Shape;1700;p27"/>
          <p:cNvSpPr txBox="1"/>
          <p:nvPr/>
        </p:nvSpPr>
        <p:spPr>
          <a:xfrm>
            <a:off x="224507" y="2826936"/>
            <a:ext cx="1915298" cy="3651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Medium"/>
                <a:ea typeface="Fira Sans Extra Condensed Medium"/>
                <a:cs typeface="Fira Sans Extra Condensed Medium"/>
                <a:sym typeface="Fira Sans Extra Condensed Medium"/>
              </a:rPr>
              <a:t>WEB BROWSING</a:t>
            </a:r>
            <a:endParaRPr lang="en-GB" sz="1800">
              <a:solidFill>
                <a:srgbClr val="000000"/>
              </a:solidFill>
              <a:latin typeface="Fira Sans Extra Condensed Medium"/>
              <a:ea typeface="Fira Sans Extra Condensed Medium"/>
              <a:cs typeface="Fira Sans Extra Condensed Medium"/>
              <a:sym typeface="Fira Sans Extra Condensed Medium"/>
            </a:endParaRPr>
          </a:p>
        </p:txBody>
      </p:sp>
      <p:sp>
        <p:nvSpPr>
          <p:cNvPr id="1701" name="Google Shape;1701;p27"/>
          <p:cNvSpPr txBox="1"/>
          <p:nvPr/>
        </p:nvSpPr>
        <p:spPr>
          <a:xfrm>
            <a:off x="5299896" y="3501389"/>
            <a:ext cx="3664490" cy="4662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Medium"/>
                <a:ea typeface="Fira Sans Extra Condensed Medium"/>
                <a:cs typeface="Fira Sans Extra Condensed Medium"/>
                <a:sym typeface="Fira Sans Extra Condensed Medium"/>
              </a:rPr>
              <a:t>EXTERNAL NETWORK INFRASTRUCTURE</a:t>
            </a:r>
            <a:endParaRPr lang="en-GB" sz="1800">
              <a:solidFill>
                <a:srgbClr val="000000"/>
              </a:solidFill>
              <a:latin typeface="Fira Sans Extra Condensed Medium"/>
              <a:ea typeface="Fira Sans Extra Condensed Medium"/>
              <a:cs typeface="Fira Sans Extra Condensed Medium"/>
              <a:sym typeface="Fira Sans Extra Condensed Medium"/>
            </a:endParaRPr>
          </a:p>
        </p:txBody>
      </p:sp>
      <p:pic>
        <p:nvPicPr>
          <p:cNvPr id="2" name="Picture 1">
            <a:extLst>
              <a:ext uri="{FF2B5EF4-FFF2-40B4-BE49-F238E27FC236}">
                <a16:creationId xmlns:a16="http://schemas.microsoft.com/office/drawing/2014/main" id="{D968CF37-5371-CD47-DCA6-7D351395ADD2}"/>
              </a:ext>
            </a:extLst>
          </p:cNvPr>
          <p:cNvPicPr>
            <a:picLocks noChangeAspect="1"/>
          </p:cNvPicPr>
          <p:nvPr/>
        </p:nvPicPr>
        <p:blipFill>
          <a:blip r:embed="rId3"/>
          <a:stretch>
            <a:fillRect/>
          </a:stretch>
        </p:blipFill>
        <p:spPr>
          <a:xfrm>
            <a:off x="5418093" y="1852937"/>
            <a:ext cx="3664490" cy="1700390"/>
          </a:xfrm>
          <a:prstGeom prst="rect">
            <a:avLst/>
          </a:prstGeom>
        </p:spPr>
      </p:pic>
      <p:pic>
        <p:nvPicPr>
          <p:cNvPr id="3" name="Picture 2">
            <a:extLst>
              <a:ext uri="{FF2B5EF4-FFF2-40B4-BE49-F238E27FC236}">
                <a16:creationId xmlns:a16="http://schemas.microsoft.com/office/drawing/2014/main" id="{B4282CFD-7828-505A-BAA7-4D9AAD0FB18A}"/>
              </a:ext>
            </a:extLst>
          </p:cNvPr>
          <p:cNvPicPr>
            <a:picLocks noChangeAspect="1"/>
          </p:cNvPicPr>
          <p:nvPr/>
        </p:nvPicPr>
        <p:blipFill>
          <a:blip r:embed="rId4"/>
          <a:stretch>
            <a:fillRect/>
          </a:stretch>
        </p:blipFill>
        <p:spPr>
          <a:xfrm>
            <a:off x="229677" y="224153"/>
            <a:ext cx="2620828" cy="25121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cxnSp>
        <p:nvCxnSpPr>
          <p:cNvPr id="1763" name="Google Shape;1763;p29"/>
          <p:cNvCxnSpPr/>
          <p:nvPr/>
        </p:nvCxnSpPr>
        <p:spPr>
          <a:xfrm>
            <a:off x="5457813" y="2463969"/>
            <a:ext cx="960600" cy="554700"/>
          </a:xfrm>
          <a:prstGeom prst="straightConnector1">
            <a:avLst/>
          </a:prstGeom>
          <a:noFill/>
          <a:ln w="76200" cap="flat" cmpd="sng">
            <a:solidFill>
              <a:schemeClr val="accent2"/>
            </a:solidFill>
            <a:prstDash val="solid"/>
            <a:round/>
            <a:headEnd type="none" w="med" len="med"/>
            <a:tailEnd type="none" w="med" len="med"/>
          </a:ln>
        </p:spPr>
      </p:cxnSp>
      <p:cxnSp>
        <p:nvCxnSpPr>
          <p:cNvPr id="1764" name="Google Shape;1764;p29"/>
          <p:cNvCxnSpPr/>
          <p:nvPr/>
        </p:nvCxnSpPr>
        <p:spPr>
          <a:xfrm>
            <a:off x="2720703" y="3273195"/>
            <a:ext cx="960600" cy="554700"/>
          </a:xfrm>
          <a:prstGeom prst="straightConnector1">
            <a:avLst/>
          </a:prstGeom>
          <a:noFill/>
          <a:ln w="76200" cap="flat" cmpd="sng">
            <a:solidFill>
              <a:schemeClr val="accent2"/>
            </a:solidFill>
            <a:prstDash val="solid"/>
            <a:round/>
            <a:headEnd type="none" w="med" len="med"/>
            <a:tailEnd type="none" w="med" len="med"/>
          </a:ln>
        </p:spPr>
      </p:cxnSp>
      <p:sp>
        <p:nvSpPr>
          <p:cNvPr id="1765" name="Google Shape;1765;p29"/>
          <p:cNvSpPr/>
          <p:nvPr/>
        </p:nvSpPr>
        <p:spPr>
          <a:xfrm>
            <a:off x="6415625" y="1697180"/>
            <a:ext cx="2240400" cy="2234758"/>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9"/>
          <p:cNvSpPr/>
          <p:nvPr/>
        </p:nvSpPr>
        <p:spPr>
          <a:xfrm>
            <a:off x="6415625" y="1697180"/>
            <a:ext cx="2240400" cy="2234757"/>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9"/>
          <p:cNvSpPr/>
          <p:nvPr/>
        </p:nvSpPr>
        <p:spPr>
          <a:xfrm>
            <a:off x="487386" y="1697182"/>
            <a:ext cx="2240400" cy="2234756"/>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9"/>
          <p:cNvSpPr/>
          <p:nvPr/>
        </p:nvSpPr>
        <p:spPr>
          <a:xfrm>
            <a:off x="487386" y="1697182"/>
            <a:ext cx="2240400" cy="2234756"/>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9"/>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t>NETWORK ISOLATION</a:t>
            </a:r>
            <a:endParaRPr sz="3200"/>
          </a:p>
        </p:txBody>
      </p:sp>
      <p:grpSp>
        <p:nvGrpSpPr>
          <p:cNvPr id="1782" name="Google Shape;1782;p29"/>
          <p:cNvGrpSpPr/>
          <p:nvPr/>
        </p:nvGrpSpPr>
        <p:grpSpPr>
          <a:xfrm>
            <a:off x="599512" y="2353436"/>
            <a:ext cx="2008909" cy="919759"/>
            <a:chOff x="647359" y="2315446"/>
            <a:chExt cx="2008909" cy="919759"/>
          </a:xfrm>
        </p:grpSpPr>
        <p:sp>
          <p:nvSpPr>
            <p:cNvPr id="1783" name="Google Shape;1783;p29"/>
            <p:cNvSpPr txBox="1"/>
            <p:nvPr/>
          </p:nvSpPr>
          <p:spPr>
            <a:xfrm>
              <a:off x="647359" y="2646832"/>
              <a:ext cx="2008909" cy="588373"/>
            </a:xfrm>
            <a:prstGeom prst="rect">
              <a:avLst/>
            </a:prstGeom>
            <a:noFill/>
            <a:ln>
              <a:noFill/>
            </a:ln>
          </p:spPr>
          <p:txBody>
            <a:bodyPr spcFirstLastPara="1" wrap="square" lIns="91425" tIns="91425" rIns="91425" bIns="91425" anchor="ctr" anchorCtr="0">
              <a:noAutofit/>
            </a:bodyPr>
            <a:lstStyle/>
            <a:p>
              <a:pPr marL="171450" lvl="0" indent="-171450" algn="ctr" rtl="0">
                <a:lnSpc>
                  <a:spcPct val="150000"/>
                </a:lnSpc>
                <a:spcBef>
                  <a:spcPts val="0"/>
                </a:spcBef>
                <a:spcAft>
                  <a:spcPts val="0"/>
                </a:spcAft>
                <a:buFont typeface="Arial" panose="020B0604020202020204" pitchFamily="34" charset="0"/>
                <a:buChar char="•"/>
              </a:pPr>
              <a:r>
                <a:rPr lang="en-MY" sz="1200">
                  <a:solidFill>
                    <a:schemeClr val="dk1"/>
                  </a:solidFill>
                  <a:latin typeface="Roboto"/>
                  <a:ea typeface="Roboto"/>
                  <a:cs typeface="Roboto"/>
                  <a:sym typeface="Roboto"/>
                </a:rPr>
                <a:t>Direct Internet Accessibility</a:t>
              </a:r>
            </a:p>
          </p:txBody>
        </p:sp>
        <p:sp>
          <p:nvSpPr>
            <p:cNvPr id="1784" name="Google Shape;1784;p29"/>
            <p:cNvSpPr txBox="1"/>
            <p:nvPr/>
          </p:nvSpPr>
          <p:spPr>
            <a:xfrm>
              <a:off x="723149" y="231544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Public Network</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785" name="Google Shape;1785;p29"/>
          <p:cNvGrpSpPr/>
          <p:nvPr/>
        </p:nvGrpSpPr>
        <p:grpSpPr>
          <a:xfrm>
            <a:off x="6527906" y="2242132"/>
            <a:ext cx="2015837" cy="1144851"/>
            <a:chOff x="6481541" y="2315446"/>
            <a:chExt cx="2015837" cy="1144851"/>
          </a:xfrm>
        </p:grpSpPr>
        <p:sp>
          <p:nvSpPr>
            <p:cNvPr id="1786" name="Google Shape;1786;p29"/>
            <p:cNvSpPr txBox="1"/>
            <p:nvPr/>
          </p:nvSpPr>
          <p:spPr>
            <a:xfrm flipH="1">
              <a:off x="6481541" y="2646840"/>
              <a:ext cx="2015837" cy="813457"/>
            </a:xfrm>
            <a:prstGeom prst="rect">
              <a:avLst/>
            </a:prstGeom>
            <a:noFill/>
            <a:ln>
              <a:noFill/>
            </a:ln>
          </p:spPr>
          <p:txBody>
            <a:bodyPr spcFirstLastPara="1" wrap="square" lIns="91425" tIns="91425" rIns="91425" bIns="91425" anchor="ctr" anchorCtr="0">
              <a:noAutofit/>
            </a:bodyPr>
            <a:lstStyle/>
            <a:p>
              <a:pPr marL="171450" lvl="0" indent="-171450" algn="ctr" rtl="0">
                <a:spcBef>
                  <a:spcPts val="0"/>
                </a:spcBef>
                <a:spcAft>
                  <a:spcPts val="0"/>
                </a:spcAft>
                <a:buFont typeface="Arial" panose="020B0604020202020204" pitchFamily="34" charset="0"/>
                <a:buChar char="•"/>
              </a:pPr>
              <a:r>
                <a:rPr lang="en-US" sz="1200">
                  <a:solidFill>
                    <a:schemeClr val="dk1"/>
                  </a:solidFill>
                  <a:latin typeface="Roboto"/>
                  <a:ea typeface="Roboto"/>
                  <a:cs typeface="Roboto"/>
                  <a:sym typeface="Roboto"/>
                </a:rPr>
                <a:t>Improved security</a:t>
              </a:r>
            </a:p>
            <a:p>
              <a:pPr marL="171450" lvl="0" indent="-171450" algn="ctr" rtl="0">
                <a:lnSpc>
                  <a:spcPct val="150000"/>
                </a:lnSpc>
                <a:spcBef>
                  <a:spcPts val="0"/>
                </a:spcBef>
                <a:spcAft>
                  <a:spcPts val="0"/>
                </a:spcAft>
                <a:buFont typeface="Arial" panose="020B0604020202020204" pitchFamily="34" charset="0"/>
                <a:buChar char="•"/>
              </a:pPr>
              <a:r>
                <a:rPr lang="en-US" sz="1200">
                  <a:solidFill>
                    <a:schemeClr val="dk1"/>
                  </a:solidFill>
                  <a:latin typeface="Roboto"/>
                  <a:ea typeface="Roboto"/>
                  <a:cs typeface="Roboto"/>
                  <a:sym typeface="Roboto"/>
                </a:rPr>
                <a:t>Increased performance</a:t>
              </a:r>
            </a:p>
            <a:p>
              <a:pPr marL="171450" lvl="0" indent="-171450" algn="ctr" rtl="0">
                <a:spcBef>
                  <a:spcPts val="0"/>
                </a:spcBef>
                <a:spcAft>
                  <a:spcPts val="0"/>
                </a:spcAft>
                <a:buFont typeface="Arial" panose="020B0604020202020204" pitchFamily="34" charset="0"/>
                <a:buChar char="•"/>
              </a:pPr>
              <a:r>
                <a:rPr lang="en-US" sz="1200">
                  <a:solidFill>
                    <a:schemeClr val="dk1"/>
                  </a:solidFill>
                  <a:latin typeface="Roboto"/>
                  <a:ea typeface="Roboto"/>
                  <a:cs typeface="Roboto"/>
                  <a:sym typeface="Roboto"/>
                </a:rPr>
                <a:t>Enhanced privacy</a:t>
              </a:r>
            </a:p>
          </p:txBody>
        </p:sp>
        <p:sp>
          <p:nvSpPr>
            <p:cNvPr id="1787" name="Google Shape;1787;p29"/>
            <p:cNvSpPr txBox="1"/>
            <p:nvPr/>
          </p:nvSpPr>
          <p:spPr>
            <a:xfrm flipH="1">
              <a:off x="6548850" y="231544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Private Network</a:t>
              </a:r>
            </a:p>
          </p:txBody>
        </p:sp>
      </p:grpSp>
      <p:cxnSp>
        <p:nvCxnSpPr>
          <p:cNvPr id="1788" name="Google Shape;1788;p29"/>
          <p:cNvCxnSpPr/>
          <p:nvPr/>
        </p:nvCxnSpPr>
        <p:spPr>
          <a:xfrm>
            <a:off x="2720703" y="3273195"/>
            <a:ext cx="960600" cy="554700"/>
          </a:xfrm>
          <a:prstGeom prst="straightConnector1">
            <a:avLst/>
          </a:prstGeom>
          <a:noFill/>
          <a:ln w="28575" cap="flat" cmpd="sng">
            <a:solidFill>
              <a:schemeClr val="accent4"/>
            </a:solidFill>
            <a:prstDash val="solid"/>
            <a:round/>
            <a:headEnd type="none" w="med" len="med"/>
            <a:tailEnd type="none" w="med" len="med"/>
          </a:ln>
        </p:spPr>
      </p:cxnSp>
      <p:cxnSp>
        <p:nvCxnSpPr>
          <p:cNvPr id="1789" name="Google Shape;1789;p29"/>
          <p:cNvCxnSpPr/>
          <p:nvPr/>
        </p:nvCxnSpPr>
        <p:spPr>
          <a:xfrm>
            <a:off x="5457813" y="2463969"/>
            <a:ext cx="960600" cy="554700"/>
          </a:xfrm>
          <a:prstGeom prst="straightConnector1">
            <a:avLst/>
          </a:prstGeom>
          <a:noFill/>
          <a:ln w="28575" cap="flat" cmpd="sng">
            <a:solidFill>
              <a:schemeClr val="accent4"/>
            </a:solidFill>
            <a:prstDash val="solid"/>
            <a:round/>
            <a:headEnd type="none" w="med" len="med"/>
            <a:tailEnd type="none" w="med" len="med"/>
          </a:ln>
        </p:spPr>
      </p:cxnSp>
      <p:pic>
        <p:nvPicPr>
          <p:cNvPr id="2" name="Picture 1" descr="A close-up of a router&#10;&#10;Description automatically generated">
            <a:extLst>
              <a:ext uri="{FF2B5EF4-FFF2-40B4-BE49-F238E27FC236}">
                <a16:creationId xmlns:a16="http://schemas.microsoft.com/office/drawing/2014/main" id="{83815405-BB66-37A8-21B7-B863FB2D1247}"/>
              </a:ext>
            </a:extLst>
          </p:cNvPr>
          <p:cNvPicPr>
            <a:picLocks noChangeAspect="1"/>
          </p:cNvPicPr>
          <p:nvPr/>
        </p:nvPicPr>
        <p:blipFill>
          <a:blip r:embed="rId3"/>
          <a:stretch>
            <a:fillRect/>
          </a:stretch>
        </p:blipFill>
        <p:spPr>
          <a:xfrm>
            <a:off x="2907499" y="2251710"/>
            <a:ext cx="3328952" cy="1680228"/>
          </a:xfrm>
          <a:prstGeom prst="rect">
            <a:avLst/>
          </a:prstGeom>
        </p:spPr>
      </p:pic>
    </p:spTree>
    <p:extLst>
      <p:ext uri="{BB962C8B-B14F-4D97-AF65-F5344CB8AC3E}">
        <p14:creationId xmlns:p14="http://schemas.microsoft.com/office/powerpoint/2010/main" val="158184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18"/>
          <p:cNvGrpSpPr/>
          <p:nvPr/>
        </p:nvGrpSpPr>
        <p:grpSpPr>
          <a:xfrm>
            <a:off x="2291488" y="1862987"/>
            <a:ext cx="2021531" cy="3005600"/>
            <a:chOff x="2493112" y="1257953"/>
            <a:chExt cx="2021531" cy="3005600"/>
          </a:xfrm>
        </p:grpSpPr>
        <p:sp>
          <p:nvSpPr>
            <p:cNvPr id="493" name="Google Shape;493;p18"/>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txBody>
            <a:bodyPr/>
            <a:lstStyle/>
            <a:p>
              <a:endParaRPr lang="en-MY"/>
            </a:p>
          </p:txBody>
        </p:sp>
        <p:cxnSp>
          <p:nvCxnSpPr>
            <p:cNvPr id="494" name="Google Shape;494;p18"/>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5" name="Google Shape;495;p18"/>
            <p:cNvCxnSpPr/>
            <p:nvPr/>
          </p:nvCxnSpPr>
          <p:spPr>
            <a:xfrm rot="10800000">
              <a:off x="4001343" y="2356864"/>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6" name="Google Shape;496;p18"/>
            <p:cNvCxnSpPr/>
            <p:nvPr/>
          </p:nvCxnSpPr>
          <p:spPr>
            <a:xfrm rot="10800000">
              <a:off x="4001343" y="3320327"/>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txBody>
            <a:bodyPr/>
            <a:lstStyle/>
            <a:p>
              <a:endParaRPr lang="en-MY"/>
            </a:p>
          </p:txBody>
        </p:sp>
        <p:cxnSp>
          <p:nvCxnSpPr>
            <p:cNvPr id="499" name="Google Shape;499;p18"/>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0" name="Google Shape;500;p18"/>
            <p:cNvCxnSpPr/>
            <p:nvPr/>
          </p:nvCxnSpPr>
          <p:spPr>
            <a:xfrm rot="10800000">
              <a:off x="4001343" y="2356864"/>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1" name="Google Shape;501;p18"/>
            <p:cNvCxnSpPr/>
            <p:nvPr/>
          </p:nvCxnSpPr>
          <p:spPr>
            <a:xfrm rot="10800000">
              <a:off x="4001343" y="3320327"/>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grpSp>
      <p:sp>
        <p:nvSpPr>
          <p:cNvPr id="503" name="Google Shape;503;p18"/>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3200"/>
              <a:t>CLASSLESS IP ADDRESSING</a:t>
            </a:r>
            <a:endParaRPr sz="3200"/>
          </a:p>
        </p:txBody>
      </p:sp>
      <p:grpSp>
        <p:nvGrpSpPr>
          <p:cNvPr id="572" name="Google Shape;572;p18"/>
          <p:cNvGrpSpPr/>
          <p:nvPr/>
        </p:nvGrpSpPr>
        <p:grpSpPr>
          <a:xfrm>
            <a:off x="4313019" y="2701305"/>
            <a:ext cx="4629357" cy="581400"/>
            <a:chOff x="4514643" y="2096271"/>
            <a:chExt cx="4629357" cy="581400"/>
          </a:xfrm>
        </p:grpSpPr>
        <p:sp>
          <p:nvSpPr>
            <p:cNvPr id="573" name="Google Shape;573;p18"/>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txBox="1"/>
            <p:nvPr/>
          </p:nvSpPr>
          <p:spPr>
            <a:xfrm flipH="1">
              <a:off x="5277960" y="2250610"/>
              <a:ext cx="386604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accent1"/>
                  </a:solidFill>
                  <a:latin typeface="Fira Sans Extra Condensed SemiBold"/>
                  <a:ea typeface="Fira Sans Extra Condensed SemiBold"/>
                  <a:cs typeface="Fira Sans Extra Condensed SemiBold"/>
                  <a:sym typeface="Fira Sans Extra Condensed SemiBold"/>
                </a:rPr>
                <a:t>Improved Internet Growth and Scalability</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587" name="Google Shape;587;p18"/>
          <p:cNvGrpSpPr/>
          <p:nvPr/>
        </p:nvGrpSpPr>
        <p:grpSpPr>
          <a:xfrm>
            <a:off x="4313019" y="1756546"/>
            <a:ext cx="4114531" cy="581400"/>
            <a:chOff x="4514643" y="1151512"/>
            <a:chExt cx="4114531" cy="581400"/>
          </a:xfrm>
        </p:grpSpPr>
        <p:sp>
          <p:nvSpPr>
            <p:cNvPr id="588" name="Google Shape;588;p18"/>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txBox="1"/>
            <p:nvPr/>
          </p:nvSpPr>
          <p:spPr>
            <a:xfrm flipH="1">
              <a:off x="5277959" y="1305200"/>
              <a:ext cx="3351215"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accent1"/>
                  </a:solidFill>
                  <a:latin typeface="Fira Sans Extra Condensed SemiBold"/>
                  <a:ea typeface="Fira Sans Extra Condensed SemiBold"/>
                  <a:cs typeface="Fira Sans Extra Condensed SemiBold"/>
                  <a:sym typeface="Fira Sans Extra Condensed SemiBold"/>
                </a:rPr>
                <a:t>Efficient Address Allocation</a:t>
              </a:r>
            </a:p>
          </p:txBody>
        </p:sp>
      </p:grpSp>
      <p:grpSp>
        <p:nvGrpSpPr>
          <p:cNvPr id="592" name="Google Shape;592;p18"/>
          <p:cNvGrpSpPr/>
          <p:nvPr/>
        </p:nvGrpSpPr>
        <p:grpSpPr>
          <a:xfrm>
            <a:off x="4451026" y="2822704"/>
            <a:ext cx="305386" cy="338602"/>
            <a:chOff x="5096732" y="2187564"/>
            <a:chExt cx="305386" cy="338602"/>
          </a:xfrm>
        </p:grpSpPr>
        <p:sp>
          <p:nvSpPr>
            <p:cNvPr id="593" name="Google Shape;593;p18"/>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18"/>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18"/>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18"/>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18"/>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18"/>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18"/>
          <p:cNvGrpSpPr/>
          <p:nvPr/>
        </p:nvGrpSpPr>
        <p:grpSpPr>
          <a:xfrm>
            <a:off x="4464571" y="1877620"/>
            <a:ext cx="278296" cy="339253"/>
            <a:chOff x="5110273" y="1253332"/>
            <a:chExt cx="278296" cy="339253"/>
          </a:xfrm>
        </p:grpSpPr>
        <p:sp>
          <p:nvSpPr>
            <p:cNvPr id="609" name="Google Shape;609;p18"/>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18"/>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18"/>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18"/>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1">
            <a:extLst>
              <a:ext uri="{FF2B5EF4-FFF2-40B4-BE49-F238E27FC236}">
                <a16:creationId xmlns:a16="http://schemas.microsoft.com/office/drawing/2014/main" id="{36C843EE-4B03-A31F-D2B2-5808DD0C8F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166" y="2294635"/>
            <a:ext cx="3060882" cy="1569098"/>
          </a:xfrm>
          <a:prstGeom prst="rect">
            <a:avLst/>
          </a:prstGeom>
          <a:noFill/>
        </p:spPr>
      </p:pic>
      <p:sp>
        <p:nvSpPr>
          <p:cNvPr id="3" name="Rectangle 2">
            <a:extLst>
              <a:ext uri="{FF2B5EF4-FFF2-40B4-BE49-F238E27FC236}">
                <a16:creationId xmlns:a16="http://schemas.microsoft.com/office/drawing/2014/main" id="{560326EB-CC48-625C-051D-C26873F847E8}"/>
              </a:ext>
            </a:extLst>
          </p:cNvPr>
          <p:cNvSpPr/>
          <p:nvPr/>
        </p:nvSpPr>
        <p:spPr>
          <a:xfrm>
            <a:off x="3336048" y="2994720"/>
            <a:ext cx="976969" cy="23762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2158</Words>
  <Application>Microsoft Office PowerPoint</Application>
  <PresentationFormat>On-screen Show (16:9)</PresentationFormat>
  <Paragraphs>244</Paragraphs>
  <Slides>30</Slides>
  <Notes>16</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Bell MT</vt:lpstr>
      <vt:lpstr>Arial</vt:lpstr>
      <vt:lpstr>Nunito Sans</vt:lpstr>
      <vt:lpstr>Proxima Nova</vt:lpstr>
      <vt:lpstr>Roboto</vt:lpstr>
      <vt:lpstr>Helvetica Neue</vt:lpstr>
      <vt:lpstr>Fira Sans Extra Condensed SemiBold</vt:lpstr>
      <vt:lpstr>Proxima Nova Semibold</vt:lpstr>
      <vt:lpstr>Times New Roman</vt:lpstr>
      <vt:lpstr>Fira Sans Extra Condensed Medium</vt:lpstr>
      <vt:lpstr>Data Migration Process Infographics by Slidesgo</vt:lpstr>
      <vt:lpstr>Slidesgo Final Pages</vt:lpstr>
      <vt:lpstr>CAMPUS NETWORK DESIGN</vt:lpstr>
      <vt:lpstr>GROUP MEMBERS</vt:lpstr>
      <vt:lpstr>OVERVIEW</vt:lpstr>
      <vt:lpstr>VLANs ACROSS 3 BUILDINGS </vt:lpstr>
      <vt:lpstr>ROUTER-ON-A-STICK</vt:lpstr>
      <vt:lpstr>EXTENDED STAR TOPOLOGY</vt:lpstr>
      <vt:lpstr>NETWORK  ACCESS</vt:lpstr>
      <vt:lpstr>NETWORK ISOLATION</vt:lpstr>
      <vt:lpstr>CLASSLESS IP ADDRESSING</vt:lpstr>
      <vt:lpstr>Switch</vt:lpstr>
      <vt:lpstr>Switch</vt:lpstr>
      <vt:lpstr>Set Up Access Port</vt:lpstr>
      <vt:lpstr>Trunking and Encapsulation</vt:lpstr>
      <vt:lpstr>PowerPoint Presentation</vt:lpstr>
      <vt:lpstr>Setting Up Default Gateway</vt:lpstr>
      <vt:lpstr>Auto-start &amp; Configuration Saving</vt:lpstr>
      <vt:lpstr>Dynamic Routing</vt:lpstr>
      <vt:lpstr>PowerPoint Presentation</vt:lpstr>
      <vt:lpstr>PowerPoint Presentation</vt:lpstr>
      <vt:lpstr>Intrusion Prevention System (IPS)</vt:lpstr>
      <vt:lpstr>IPS Configuration Commands</vt:lpstr>
      <vt:lpstr>PowerPoint Presentation</vt:lpstr>
      <vt:lpstr>PowerPoint Presentation</vt:lpstr>
      <vt:lpstr>Un-retire the Echo Request Signature</vt:lpstr>
      <vt:lpstr>PowerPoint Presentation</vt:lpstr>
      <vt:lpstr>Firewall on PCs</vt:lpstr>
      <vt:lpstr>Firewall Configuration</vt:lpstr>
      <vt:lpstr>“Specific Before Generic” Principle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NETWORK DESIGN</dc:title>
  <dc:creator>User</dc:creator>
  <cp:lastModifiedBy>LIM XIWEI</cp:lastModifiedBy>
  <cp:revision>3</cp:revision>
  <dcterms:modified xsi:type="dcterms:W3CDTF">2023-11-27T09:13:49Z</dcterms:modified>
</cp:coreProperties>
</file>